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92" r:id="rId3"/>
    <p:sldId id="342" r:id="rId4"/>
    <p:sldId id="343" r:id="rId5"/>
    <p:sldId id="345" r:id="rId6"/>
    <p:sldId id="344" r:id="rId7"/>
    <p:sldId id="346" r:id="rId8"/>
    <p:sldId id="348" r:id="rId9"/>
    <p:sldId id="347" r:id="rId10"/>
    <p:sldId id="350" r:id="rId11"/>
    <p:sldId id="349" r:id="rId12"/>
    <p:sldId id="351" r:id="rId13"/>
  </p:sldIdLst>
  <p:sldSz cx="9144000" cy="6858000" type="screen4x3"/>
  <p:notesSz cx="6858000" cy="9144000"/>
  <p:defaultTextStyle>
    <a:defPPr>
      <a:defRPr lang="en-US"/>
    </a:defPPr>
    <a:lvl1pPr marL="0" lvl="0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Times New Roman" panose="02020603050405020304" pitchFamily="18" charset="0"/>
        <a:ea typeface="微软雅黑" panose="020B0503020204020204" pitchFamily="34" charset="-122"/>
        <a:cs typeface="+mn-cs"/>
      </a:defRPr>
    </a:lvl1pPr>
    <a:lvl2pPr marL="457200" lvl="1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Times New Roman" panose="02020603050405020304" pitchFamily="18" charset="0"/>
        <a:ea typeface="微软雅黑" panose="020B0503020204020204" pitchFamily="34" charset="-122"/>
        <a:cs typeface="+mn-cs"/>
      </a:defRPr>
    </a:lvl2pPr>
    <a:lvl3pPr marL="914400" lvl="2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Times New Roman" panose="02020603050405020304" pitchFamily="18" charset="0"/>
        <a:ea typeface="微软雅黑" panose="020B0503020204020204" pitchFamily="34" charset="-122"/>
        <a:cs typeface="+mn-cs"/>
      </a:defRPr>
    </a:lvl3pPr>
    <a:lvl4pPr marL="1371600" lvl="3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Times New Roman" panose="02020603050405020304" pitchFamily="18" charset="0"/>
        <a:ea typeface="微软雅黑" panose="020B0503020204020204" pitchFamily="34" charset="-122"/>
        <a:cs typeface="+mn-cs"/>
      </a:defRPr>
    </a:lvl4pPr>
    <a:lvl5pPr marL="1828800" lvl="4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Times New Roman" panose="02020603050405020304" pitchFamily="18" charset="0"/>
        <a:ea typeface="微软雅黑" panose="020B0503020204020204" pitchFamily="34" charset="-122"/>
        <a:cs typeface="+mn-cs"/>
      </a:defRPr>
    </a:lvl5pPr>
    <a:lvl6pPr marL="2286000" lvl="5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Times New Roman" panose="02020603050405020304" pitchFamily="18" charset="0"/>
        <a:ea typeface="微软雅黑" panose="020B0503020204020204" pitchFamily="34" charset="-122"/>
        <a:cs typeface="+mn-cs"/>
      </a:defRPr>
    </a:lvl6pPr>
    <a:lvl7pPr marL="2743200" lvl="6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Times New Roman" panose="02020603050405020304" pitchFamily="18" charset="0"/>
        <a:ea typeface="微软雅黑" panose="020B0503020204020204" pitchFamily="34" charset="-122"/>
        <a:cs typeface="+mn-cs"/>
      </a:defRPr>
    </a:lvl7pPr>
    <a:lvl8pPr marL="3200400" lvl="7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Times New Roman" panose="02020603050405020304" pitchFamily="18" charset="0"/>
        <a:ea typeface="微软雅黑" panose="020B0503020204020204" pitchFamily="34" charset="-122"/>
        <a:cs typeface="+mn-cs"/>
      </a:defRPr>
    </a:lvl8pPr>
    <a:lvl9pPr marL="3657600" lvl="8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Times New Roman" panose="02020603050405020304" pitchFamily="18" charset="0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8"/>
    <p:restoredTop sz="94645"/>
  </p:normalViewPr>
  <p:slideViewPr>
    <p:cSldViewPr snapToGrid="0" showGuides="1">
      <p:cViewPr varScale="1">
        <p:scale>
          <a:sx n="86" d="100"/>
          <a:sy n="86" d="100"/>
        </p:scale>
        <p:origin x="158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9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B1A21B6A-D499-49B5-A771-C6A35C99987B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2020/11/26</a:t>
            </a:fld>
            <a:endParaRPr lang="zh-CN" altLang="en-US" strike="noStrike" noProof="1"/>
          </a:p>
        </p:txBody>
      </p:sp>
      <p:sp>
        <p:nvSpPr>
          <p:cNvPr id="11268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269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9C6C78BC-14C1-4CCE-8742-D2A8AC69A07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3314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 dirty="0">
              <a:ea typeface="等线" panose="02010600030101010101" charset="-122"/>
            </a:endParaRPr>
          </a:p>
        </p:txBody>
      </p:sp>
      <p:sp>
        <p:nvSpPr>
          <p:cNvPr id="1331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1</a:t>
            </a:fld>
            <a:endParaRPr lang="zh-CN" altLang="en-US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8434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>
              <a:ea typeface="等线" panose="02010600030101010101" charset="-122"/>
            </a:endParaRPr>
          </a:p>
        </p:txBody>
      </p:sp>
      <p:sp>
        <p:nvSpPr>
          <p:cNvPr id="1843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5</a:t>
            </a:fld>
            <a:endParaRPr lang="zh-CN" altLang="en-US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0482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>
              <a:ea typeface="等线" panose="02010600030101010101" charset="-122"/>
            </a:endParaRPr>
          </a:p>
        </p:txBody>
      </p:sp>
      <p:sp>
        <p:nvSpPr>
          <p:cNvPr id="2048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  <a:t>6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2530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>
              <a:ea typeface="等线" panose="02010600030101010101" charset="-122"/>
            </a:endParaRPr>
          </a:p>
        </p:txBody>
      </p:sp>
      <p:sp>
        <p:nvSpPr>
          <p:cNvPr id="2253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  <a:t>7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4578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>
              <a:ea typeface="等线" panose="02010600030101010101" charset="-122"/>
            </a:endParaRPr>
          </a:p>
        </p:txBody>
      </p:sp>
      <p:sp>
        <p:nvSpPr>
          <p:cNvPr id="24579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8</a:t>
            </a:fld>
            <a:endParaRPr lang="zh-CN" altLang="en-US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6626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>
              <a:ea typeface="等线" panose="02010600030101010101" charset="-122"/>
            </a:endParaRPr>
          </a:p>
        </p:txBody>
      </p:sp>
      <p:sp>
        <p:nvSpPr>
          <p:cNvPr id="2662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/>
              <a:t>9</a:t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8674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>
              <a:ea typeface="等线" panose="02010600030101010101" charset="-122"/>
            </a:endParaRPr>
          </a:p>
        </p:txBody>
      </p:sp>
      <p:sp>
        <p:nvSpPr>
          <p:cNvPr id="2867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10</a:t>
            </a:fld>
            <a:endParaRPr lang="zh-CN" altLang="en-US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>
              <a:ea typeface="等线" panose="02010600030101010101" charset="-122"/>
            </a:endParaRPr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11</a:t>
            </a:fld>
            <a:endParaRPr lang="zh-CN" altLang="en-US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备注占位符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/>
          <a:lstStyle/>
          <a:p>
            <a:pPr lvl="0"/>
            <a:endParaRPr lang="zh-CN" altLang="en-US">
              <a:ea typeface="等线" panose="02010600030101010101" charset="-122"/>
            </a:endParaRPr>
          </a:p>
        </p:txBody>
      </p:sp>
      <p:sp>
        <p:nvSpPr>
          <p:cNvPr id="327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lstStyle/>
          <a:p>
            <a:pPr lvl="0" indent="0" algn="r"/>
            <a:fld id="{9A0DB2DC-4C9A-4742-B13C-FB6460FD3503}" type="slidenum">
              <a:rPr lang="zh-CN" altLang="en-US" sz="1200">
                <a:latin typeface="等线" panose="02010600030101010101" charset="-122"/>
                <a:ea typeface="等线" panose="02010600030101010101" charset="-122"/>
              </a:rPr>
              <a:t>12</a:t>
            </a:fld>
            <a:endParaRPr lang="zh-CN" altLang="en-US" sz="1200"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14"/>
          <p:cNvPicPr>
            <a:picLocks noChangeAspect="1"/>
          </p:cNvPicPr>
          <p:nvPr userDrawn="1"/>
        </p:nvPicPr>
        <p:blipFill>
          <a:blip r:embed="rId2">
            <a:lum bright="69998" contrast="-70001"/>
          </a:blip>
          <a:stretch>
            <a:fillRect/>
          </a:stretch>
        </p:blipFill>
        <p:spPr>
          <a:xfrm rot="-859072">
            <a:off x="1292225" y="4227513"/>
            <a:ext cx="3476625" cy="34845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 userDrawn="1"/>
        </p:nvSpPr>
        <p:spPr>
          <a:xfrm>
            <a:off x="842453" y="1819520"/>
            <a:ext cx="745909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zh-CN" sz="6600" b="1" strike="noStrike" kern="100" noProof="1">
                <a:ln>
                  <a:solidFill>
                    <a:schemeClr val="bg1"/>
                  </a:solidFill>
                </a:ln>
                <a:solidFill>
                  <a:srgbClr val="C0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应势而谋  砥砺前行</a:t>
            </a:r>
          </a:p>
        </p:txBody>
      </p:sp>
      <p:sp>
        <p:nvSpPr>
          <p:cNvPr id="2" name="矩形 1"/>
          <p:cNvSpPr/>
          <p:nvPr userDrawn="1"/>
        </p:nvSpPr>
        <p:spPr>
          <a:xfrm>
            <a:off x="4284663" y="3001963"/>
            <a:ext cx="4572000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 fontAlgn="auto">
              <a:spcAft>
                <a:spcPts val="0"/>
              </a:spcAft>
            </a:pPr>
            <a:r>
              <a:rPr lang="zh-CN" altLang="zh-CN" sz="1400" strike="noStrike" kern="100" noProof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——南京一中</a:t>
            </a:r>
            <a:r>
              <a:rPr lang="en-US" altLang="zh-CN" sz="1400" strike="noStrike" kern="100" noProof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2017~2018</a:t>
            </a:r>
            <a:r>
              <a:rPr lang="zh-CN" altLang="zh-CN" sz="1400" strike="noStrike" kern="100" noProof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学年第二学期工作计划</a:t>
            </a:r>
            <a:endParaRPr lang="zh-CN" altLang="zh-CN" sz="1050" strike="noStrike" kern="100" noProof="1">
              <a:effectLst/>
              <a:latin typeface="楷体" panose="02010609060101010101" pitchFamily="49" charset="-122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53" name="Freeform 11"/>
          <p:cNvSpPr/>
          <p:nvPr userDrawn="1"/>
        </p:nvSpPr>
        <p:spPr>
          <a:xfrm>
            <a:off x="-1587" y="4592638"/>
            <a:ext cx="9145587" cy="2392362"/>
          </a:xfrm>
          <a:custGeom>
            <a:avLst/>
            <a:gdLst/>
            <a:ahLst/>
            <a:cxnLst>
              <a:cxn ang="0">
                <a:pos x="2932" y="144"/>
              </a:cxn>
              <a:cxn ang="0">
                <a:pos x="2932" y="0"/>
              </a:cxn>
              <a:cxn ang="0">
                <a:pos x="0" y="107"/>
              </a:cxn>
              <a:cxn ang="0">
                <a:pos x="0" y="144"/>
              </a:cxn>
              <a:cxn ang="0">
                <a:pos x="2932" y="144"/>
              </a:cxn>
            </a:cxnLst>
            <a:rect l="0" t="0" r="0" b="0"/>
            <a:pathLst>
              <a:path w="2932" h="151">
                <a:moveTo>
                  <a:pt x="2932" y="144"/>
                </a:moveTo>
                <a:cubicBezTo>
                  <a:pt x="2932" y="0"/>
                  <a:pt x="2932" y="0"/>
                  <a:pt x="2932" y="0"/>
                </a:cubicBezTo>
                <a:cubicBezTo>
                  <a:pt x="2207" y="115"/>
                  <a:pt x="1230" y="151"/>
                  <a:pt x="0" y="107"/>
                </a:cubicBezTo>
                <a:cubicBezTo>
                  <a:pt x="0" y="144"/>
                  <a:pt x="0" y="144"/>
                  <a:pt x="0" y="144"/>
                </a:cubicBezTo>
                <a:cubicBezTo>
                  <a:pt x="2932" y="144"/>
                  <a:pt x="2932" y="144"/>
                  <a:pt x="2932" y="144"/>
                </a:cubicBezTo>
                <a:close/>
              </a:path>
            </a:pathLst>
          </a:custGeom>
          <a:solidFill>
            <a:srgbClr val="C0000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1112" y="290513"/>
            <a:ext cx="9155113" cy="1619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474663" y="584200"/>
            <a:ext cx="82042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 userDrawn="1"/>
        </p:nvSpPr>
        <p:spPr>
          <a:xfrm>
            <a:off x="6729413" y="506413"/>
            <a:ext cx="1949450" cy="873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0244" name="文本框 1"/>
          <p:cNvSpPr txBox="1"/>
          <p:nvPr userDrawn="1"/>
        </p:nvSpPr>
        <p:spPr>
          <a:xfrm>
            <a:off x="403225" y="144463"/>
            <a:ext cx="2106613" cy="4000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/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</a:rPr>
              <a:t>2018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</a:rPr>
              <a:t>愉快的寒假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直角三角形 11"/>
          <p:cNvSpPr/>
          <p:nvPr userDrawn="1"/>
        </p:nvSpPr>
        <p:spPr>
          <a:xfrm flipH="1">
            <a:off x="7429500" y="5103813"/>
            <a:ext cx="1714500" cy="1762125"/>
          </a:xfrm>
          <a:prstGeom prst="rtTriangle">
            <a:avLst/>
          </a:prstGeom>
          <a:solidFill>
            <a:srgbClr val="C00000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3" name="直角三角形 12"/>
          <p:cNvSpPr/>
          <p:nvPr userDrawn="1"/>
        </p:nvSpPr>
        <p:spPr>
          <a:xfrm flipV="1">
            <a:off x="0" y="0"/>
            <a:ext cx="1123950" cy="1154113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4" name="直角三角形 13"/>
          <p:cNvSpPr/>
          <p:nvPr userDrawn="1"/>
        </p:nvSpPr>
        <p:spPr>
          <a:xfrm flipH="1" flipV="1">
            <a:off x="8724900" y="0"/>
            <a:ext cx="419100" cy="430213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5" name="直角三角形 14"/>
          <p:cNvSpPr/>
          <p:nvPr userDrawn="1"/>
        </p:nvSpPr>
        <p:spPr>
          <a:xfrm rot="16200000" flipH="1" flipV="1">
            <a:off x="4137819" y="2451894"/>
            <a:ext cx="4584700" cy="434181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7" name="矩形 6"/>
          <p:cNvSpPr/>
          <p:nvPr userDrawn="1"/>
        </p:nvSpPr>
        <p:spPr>
          <a:xfrm>
            <a:off x="703703" y="2172041"/>
            <a:ext cx="7736593" cy="1198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Aft>
                <a:spcPts val="0"/>
              </a:spcAft>
            </a:pPr>
            <a:r>
              <a:rPr lang="zh-CN" altLang="zh-CN" sz="7200" b="1" strike="noStrike" kern="100" noProof="1">
                <a:ln>
                  <a:solidFill>
                    <a:schemeClr val="bg1"/>
                  </a:solidFill>
                </a:ln>
                <a:solidFill>
                  <a:srgbClr val="C0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数据分析与表达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14"/>
          <p:cNvPicPr>
            <a:picLocks noChangeAspect="1"/>
          </p:cNvPicPr>
          <p:nvPr userDrawn="1"/>
        </p:nvPicPr>
        <p:blipFill>
          <a:blip r:embed="rId2">
            <a:lum bright="69998" contrast="-70001"/>
          </a:blip>
          <a:stretch>
            <a:fillRect/>
          </a:stretch>
        </p:blipFill>
        <p:spPr>
          <a:xfrm rot="-859072">
            <a:off x="1292225" y="4227513"/>
            <a:ext cx="3476625" cy="34845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文本框 1"/>
          <p:cNvSpPr txBox="1"/>
          <p:nvPr userDrawn="1"/>
        </p:nvSpPr>
        <p:spPr>
          <a:xfrm>
            <a:off x="1246626" y="2191110"/>
            <a:ext cx="63401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/>
            <a:r>
              <a:rPr lang="zh-CN" altLang="en-US" sz="8000" b="1" strike="noStrike" kern="100" noProof="1">
                <a:ln>
                  <a:solidFill>
                    <a:schemeClr val="bg1"/>
                  </a:solidFill>
                </a:ln>
                <a:solidFill>
                  <a:srgbClr val="C0000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新学期快乐！</a:t>
            </a:r>
          </a:p>
        </p:txBody>
      </p:sp>
      <p:sp>
        <p:nvSpPr>
          <p:cNvPr id="4100" name="Freeform 11"/>
          <p:cNvSpPr/>
          <p:nvPr userDrawn="1"/>
        </p:nvSpPr>
        <p:spPr>
          <a:xfrm>
            <a:off x="-1587" y="4592638"/>
            <a:ext cx="9145587" cy="2392362"/>
          </a:xfrm>
          <a:custGeom>
            <a:avLst/>
            <a:gdLst/>
            <a:ahLst/>
            <a:cxnLst>
              <a:cxn ang="0">
                <a:pos x="2932" y="144"/>
              </a:cxn>
              <a:cxn ang="0">
                <a:pos x="2932" y="0"/>
              </a:cxn>
              <a:cxn ang="0">
                <a:pos x="0" y="107"/>
              </a:cxn>
              <a:cxn ang="0">
                <a:pos x="0" y="144"/>
              </a:cxn>
              <a:cxn ang="0">
                <a:pos x="2932" y="144"/>
              </a:cxn>
            </a:cxnLst>
            <a:rect l="0" t="0" r="0" b="0"/>
            <a:pathLst>
              <a:path w="2932" h="151">
                <a:moveTo>
                  <a:pt x="2932" y="144"/>
                </a:moveTo>
                <a:cubicBezTo>
                  <a:pt x="2932" y="0"/>
                  <a:pt x="2932" y="0"/>
                  <a:pt x="2932" y="0"/>
                </a:cubicBezTo>
                <a:cubicBezTo>
                  <a:pt x="2207" y="115"/>
                  <a:pt x="1230" y="151"/>
                  <a:pt x="0" y="107"/>
                </a:cubicBezTo>
                <a:cubicBezTo>
                  <a:pt x="0" y="144"/>
                  <a:pt x="0" y="144"/>
                  <a:pt x="0" y="144"/>
                </a:cubicBezTo>
                <a:cubicBezTo>
                  <a:pt x="2932" y="144"/>
                  <a:pt x="2932" y="144"/>
                  <a:pt x="2932" y="144"/>
                </a:cubicBezTo>
                <a:close/>
              </a:path>
            </a:pathLst>
          </a:custGeom>
          <a:solidFill>
            <a:srgbClr val="C00000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-11112" y="290513"/>
            <a:ext cx="9155113" cy="1619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708698">
            <a:off x="-1423987" y="1935163"/>
            <a:ext cx="3476625" cy="3484562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3" name="直接连接符 2"/>
          <p:cNvCxnSpPr/>
          <p:nvPr userDrawn="1"/>
        </p:nvCxnSpPr>
        <p:spPr>
          <a:xfrm>
            <a:off x="2371725" y="2717800"/>
            <a:ext cx="5970588" cy="0"/>
          </a:xfrm>
          <a:prstGeom prst="line">
            <a:avLst/>
          </a:prstGeom>
          <a:ln w="76200" cmpd="thinThick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2371905" y="1129492"/>
            <a:ext cx="5970588" cy="12600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  <a:defRPr sz="32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trike="noStrike" noProof="1"/>
              <a:t>章节标题</a:t>
            </a:r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2371905" y="2897905"/>
            <a:ext cx="5970588" cy="1406105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600" b="0">
                <a:solidFill>
                  <a:schemeClr val="bg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defRPr>
            </a:lvl1pPr>
          </a:lstStyle>
          <a:p>
            <a:pPr lvl="0" fontAlgn="auto"/>
            <a:r>
              <a:rPr lang="zh-CN" altLang="en-US" strike="noStrike" noProof="1"/>
              <a:t>简介</a:t>
            </a:r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2371905" y="4631816"/>
            <a:ext cx="5970588" cy="43189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trike="noStrike" noProof="1"/>
              <a:t>关键字：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5" name="矩形 4"/>
          <p:cNvSpPr/>
          <p:nvPr userDrawn="1"/>
        </p:nvSpPr>
        <p:spPr>
          <a:xfrm>
            <a:off x="0" y="6626225"/>
            <a:ext cx="9164638" cy="23177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6148" name="文本框 17"/>
          <p:cNvSpPr txBox="1"/>
          <p:nvPr userDrawn="1"/>
        </p:nvSpPr>
        <p:spPr>
          <a:xfrm>
            <a:off x="0" y="6626225"/>
            <a:ext cx="3595688" cy="231775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lstStyle/>
          <a:p>
            <a:pPr lvl="0" indent="0" defTabSz="914400"/>
            <a:r>
              <a:rPr lang="en-US" altLang="zh-CN" sz="900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NANJING NO.1</a:t>
            </a:r>
            <a:r>
              <a:rPr lang="en-US" altLang="zh-CN" sz="900" baseline="0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MIDDLE SCHOOL</a:t>
            </a:r>
            <a:endParaRPr lang="zh-CN" altLang="en-US" sz="9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482600" y="77788"/>
            <a:ext cx="8221453" cy="49155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 fontAlgn="auto"/>
            <a:r>
              <a:rPr lang="zh-CN" altLang="en-US" strike="noStrike" noProof="1"/>
              <a:t>标题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474663" y="584200"/>
            <a:ext cx="82042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 userDrawn="1"/>
        </p:nvSpPr>
        <p:spPr>
          <a:xfrm>
            <a:off x="6729413" y="506413"/>
            <a:ext cx="1949450" cy="873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7172" name="文本框 1"/>
          <p:cNvSpPr txBox="1"/>
          <p:nvPr userDrawn="1"/>
        </p:nvSpPr>
        <p:spPr>
          <a:xfrm>
            <a:off x="403225" y="144463"/>
            <a:ext cx="2106613" cy="4000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/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</a:rPr>
              <a:t>2018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</a:rPr>
              <a:t>愉快的寒假</a:t>
            </a:r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1" hasCustomPrompt="1"/>
          </p:nvPr>
        </p:nvSpPr>
        <p:spPr>
          <a:xfrm>
            <a:off x="715992" y="2170702"/>
            <a:ext cx="3674853" cy="2444429"/>
          </a:xfrm>
          <a:prstGeom prst="rect">
            <a:avLst/>
          </a:prstGeom>
        </p:spPr>
        <p:txBody>
          <a:bodyPr/>
          <a:lstStyle/>
          <a:p>
            <a:pPr fontAlgn="auto"/>
            <a:r>
              <a:rPr lang="zh-CN" altLang="en-US" strike="noStrike" noProof="1"/>
              <a:t>插入图片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2" hasCustomPrompt="1"/>
          </p:nvPr>
        </p:nvSpPr>
        <p:spPr>
          <a:xfrm>
            <a:off x="474133" y="6115560"/>
            <a:ext cx="8204200" cy="4524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trike="noStrike" noProof="1"/>
              <a:t>文字</a:t>
            </a:r>
          </a:p>
        </p:txBody>
      </p:sp>
      <p:sp>
        <p:nvSpPr>
          <p:cNvPr id="11" name="图片占位符 6"/>
          <p:cNvSpPr>
            <a:spLocks noGrp="1"/>
          </p:cNvSpPr>
          <p:nvPr>
            <p:ph type="pic" sz="quarter" idx="14" hasCustomPrompt="1"/>
          </p:nvPr>
        </p:nvSpPr>
        <p:spPr>
          <a:xfrm>
            <a:off x="4710022" y="2170702"/>
            <a:ext cx="3674853" cy="2444429"/>
          </a:xfrm>
          <a:prstGeom prst="rect">
            <a:avLst/>
          </a:prstGeom>
        </p:spPr>
        <p:txBody>
          <a:bodyPr/>
          <a:lstStyle/>
          <a:p>
            <a:pPr fontAlgn="auto"/>
            <a:r>
              <a:rPr lang="zh-CN" altLang="en-US" strike="noStrike" noProof="1"/>
              <a:t>插入图片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474663" y="584200"/>
            <a:ext cx="82042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 userDrawn="1"/>
        </p:nvSpPr>
        <p:spPr>
          <a:xfrm>
            <a:off x="6729413" y="506413"/>
            <a:ext cx="1949450" cy="873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8196" name="文本框 1"/>
          <p:cNvSpPr txBox="1"/>
          <p:nvPr userDrawn="1"/>
        </p:nvSpPr>
        <p:spPr>
          <a:xfrm>
            <a:off x="403225" y="144463"/>
            <a:ext cx="281305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</a:rPr>
              <a:t> </a:t>
            </a:r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1" hasCustomPrompt="1"/>
          </p:nvPr>
        </p:nvSpPr>
        <p:spPr>
          <a:xfrm>
            <a:off x="957742" y="985924"/>
            <a:ext cx="3433103" cy="2270578"/>
          </a:xfrm>
          <a:prstGeom prst="rect">
            <a:avLst/>
          </a:prstGeom>
        </p:spPr>
        <p:txBody>
          <a:bodyPr/>
          <a:lstStyle/>
          <a:p>
            <a:pPr fontAlgn="auto"/>
            <a:r>
              <a:rPr lang="zh-CN" altLang="en-US" strike="noStrike" noProof="1"/>
              <a:t>插入图片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2" hasCustomPrompt="1"/>
          </p:nvPr>
        </p:nvSpPr>
        <p:spPr>
          <a:xfrm>
            <a:off x="328718" y="131320"/>
            <a:ext cx="8204200" cy="4524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FontTx/>
              <a:buNone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trike="noStrike" noProof="1"/>
              <a:t>文字</a:t>
            </a:r>
          </a:p>
        </p:txBody>
      </p:sp>
      <p:sp>
        <p:nvSpPr>
          <p:cNvPr id="9" name="图片占位符 6"/>
          <p:cNvSpPr>
            <a:spLocks noGrp="1"/>
          </p:cNvSpPr>
          <p:nvPr>
            <p:ph type="pic" sz="quarter" idx="13" hasCustomPrompt="1"/>
          </p:nvPr>
        </p:nvSpPr>
        <p:spPr>
          <a:xfrm>
            <a:off x="957742" y="3461706"/>
            <a:ext cx="3433103" cy="2270578"/>
          </a:xfrm>
          <a:prstGeom prst="rect">
            <a:avLst/>
          </a:prstGeom>
        </p:spPr>
        <p:txBody>
          <a:bodyPr/>
          <a:lstStyle/>
          <a:p>
            <a:pPr fontAlgn="auto"/>
            <a:r>
              <a:rPr lang="zh-CN" altLang="en-US" strike="noStrike" noProof="1"/>
              <a:t>插入图片</a:t>
            </a:r>
          </a:p>
        </p:txBody>
      </p:sp>
      <p:sp>
        <p:nvSpPr>
          <p:cNvPr id="11" name="图片占位符 6"/>
          <p:cNvSpPr>
            <a:spLocks noGrp="1"/>
          </p:cNvSpPr>
          <p:nvPr>
            <p:ph type="pic" sz="quarter" idx="14" hasCustomPrompt="1"/>
          </p:nvPr>
        </p:nvSpPr>
        <p:spPr>
          <a:xfrm>
            <a:off x="4649848" y="985924"/>
            <a:ext cx="3433103" cy="2270578"/>
          </a:xfrm>
          <a:prstGeom prst="rect">
            <a:avLst/>
          </a:prstGeom>
        </p:spPr>
        <p:txBody>
          <a:bodyPr/>
          <a:lstStyle/>
          <a:p>
            <a:pPr fontAlgn="auto"/>
            <a:r>
              <a:rPr lang="zh-CN" altLang="en-US" strike="noStrike" noProof="1"/>
              <a:t>插入图片</a:t>
            </a:r>
          </a:p>
        </p:txBody>
      </p:sp>
      <p:sp>
        <p:nvSpPr>
          <p:cNvPr id="12" name="图片占位符 6"/>
          <p:cNvSpPr>
            <a:spLocks noGrp="1"/>
          </p:cNvSpPr>
          <p:nvPr>
            <p:ph type="pic" sz="quarter" idx="15" hasCustomPrompt="1"/>
          </p:nvPr>
        </p:nvSpPr>
        <p:spPr>
          <a:xfrm>
            <a:off x="4649848" y="3461706"/>
            <a:ext cx="3433103" cy="2270578"/>
          </a:xfrm>
          <a:prstGeom prst="rect">
            <a:avLst/>
          </a:prstGeom>
        </p:spPr>
        <p:txBody>
          <a:bodyPr/>
          <a:lstStyle/>
          <a:p>
            <a:pPr fontAlgn="auto"/>
            <a:r>
              <a:rPr lang="zh-CN" altLang="en-US" strike="noStrike" noProof="1"/>
              <a:t>插入图片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 userDrawn="1"/>
        </p:nvCxnSpPr>
        <p:spPr>
          <a:xfrm>
            <a:off x="474663" y="584200"/>
            <a:ext cx="820420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 userDrawn="1"/>
        </p:nvSpPr>
        <p:spPr>
          <a:xfrm>
            <a:off x="6729413" y="506413"/>
            <a:ext cx="1949450" cy="873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9220" name="文本框 11"/>
          <p:cNvSpPr txBox="1"/>
          <p:nvPr userDrawn="1"/>
        </p:nvSpPr>
        <p:spPr>
          <a:xfrm>
            <a:off x="403225" y="144463"/>
            <a:ext cx="2106613" cy="4000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/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</a:rPr>
              <a:t>2018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</a:rPr>
              <a:t>愉快的寒假</a:t>
            </a:r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1" hasCustomPrompt="1"/>
          </p:nvPr>
        </p:nvSpPr>
        <p:spPr>
          <a:xfrm>
            <a:off x="474663" y="749300"/>
            <a:ext cx="8204200" cy="5426075"/>
          </a:xfrm>
          <a:prstGeom prst="rect">
            <a:avLst/>
          </a:prstGeom>
        </p:spPr>
        <p:txBody>
          <a:bodyPr/>
          <a:lstStyle/>
          <a:p>
            <a:pPr fontAlgn="auto"/>
            <a:r>
              <a:rPr lang="zh-CN" altLang="en-US" strike="noStrike" noProof="1"/>
              <a:t>插入图片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2" hasCustomPrompt="1"/>
          </p:nvPr>
        </p:nvSpPr>
        <p:spPr>
          <a:xfrm>
            <a:off x="474133" y="6288088"/>
            <a:ext cx="8204200" cy="4524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trike="noStrike" noProof="1"/>
              <a:t>文字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echarts.baidu.com/echarts2/doc/example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notesSlide" Target="../notesSlides/notesSlide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slideLayout" Target="../slideLayouts/slideLayout4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image" Target="../media/image7.png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482600" y="77788"/>
            <a:ext cx="8221663" cy="492125"/>
          </a:xfrm>
          <a:noFill/>
          <a:ln>
            <a:noFill/>
          </a:ln>
        </p:spPr>
        <p:txBody>
          <a:bodyPr anchor="ctr"/>
          <a:lstStyle/>
          <a:p>
            <a:pPr defTabSz="914400"/>
            <a:r>
              <a:rPr lang="zh-CN" altLang="en-US" sz="2400" kern="1200" dirty="0">
                <a:latin typeface="+mn-lt"/>
                <a:ea typeface="+mn-ea"/>
                <a:cs typeface="+mn-cs"/>
              </a:rPr>
              <a:t>数据可视化表达</a:t>
            </a:r>
          </a:p>
        </p:txBody>
      </p:sp>
      <p:sp>
        <p:nvSpPr>
          <p:cNvPr id="27650" name="文本框 4"/>
          <p:cNvSpPr txBox="1"/>
          <p:nvPr/>
        </p:nvSpPr>
        <p:spPr>
          <a:xfrm>
            <a:off x="5553075" y="3371850"/>
            <a:ext cx="3368675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285750" indent="-285750">
              <a:buFont typeface="Wingdings" panose="05000000000000000000" charset="0"/>
              <a:buChar char="n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国家统计局公布的分析结果</a:t>
            </a:r>
          </a:p>
        </p:txBody>
      </p:sp>
      <p:pic>
        <p:nvPicPr>
          <p:cNvPr id="27651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75" y="1279525"/>
            <a:ext cx="5075238" cy="42291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482600" y="77788"/>
            <a:ext cx="8221663" cy="492125"/>
          </a:xfrm>
          <a:noFill/>
          <a:ln>
            <a:noFill/>
          </a:ln>
        </p:spPr>
        <p:txBody>
          <a:bodyPr anchor="ctr"/>
          <a:lstStyle/>
          <a:p>
            <a:pPr defTabSz="914400"/>
            <a:r>
              <a:rPr lang="zh-CN" altLang="en-US" sz="2400" kern="1200" dirty="0">
                <a:latin typeface="+mn-lt"/>
                <a:ea typeface="+mn-ea"/>
                <a:cs typeface="+mn-cs"/>
              </a:rPr>
              <a:t>数据可视化表达</a:t>
            </a:r>
          </a:p>
        </p:txBody>
      </p:sp>
      <p:pic>
        <p:nvPicPr>
          <p:cNvPr id="29698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50" y="782638"/>
            <a:ext cx="3246438" cy="55483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9699" name="文本框 4"/>
          <p:cNvSpPr txBox="1"/>
          <p:nvPr/>
        </p:nvSpPr>
        <p:spPr>
          <a:xfrm>
            <a:off x="5715000" y="3371850"/>
            <a:ext cx="2160588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285750" indent="-285750">
              <a:buFont typeface="Wingdings" panose="05000000000000000000" charset="0"/>
              <a:buChar char="n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手机健康数据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482600" y="91856"/>
            <a:ext cx="8221663" cy="492125"/>
          </a:xfrm>
          <a:noFill/>
          <a:ln>
            <a:noFill/>
          </a:ln>
        </p:spPr>
        <p:txBody>
          <a:bodyPr anchor="ctr"/>
          <a:lstStyle/>
          <a:p>
            <a:pPr defTabSz="914400"/>
            <a:r>
              <a:rPr lang="zh-CN" altLang="en-US" sz="2400" kern="1200" dirty="0">
                <a:latin typeface="+mn-lt"/>
                <a:ea typeface="+mn-ea"/>
                <a:cs typeface="+mn-cs"/>
              </a:rPr>
              <a:t>数据可视化表达</a:t>
            </a:r>
          </a:p>
        </p:txBody>
      </p:sp>
      <p:sp>
        <p:nvSpPr>
          <p:cNvPr id="31746" name="文本框 4"/>
          <p:cNvSpPr txBox="1"/>
          <p:nvPr/>
        </p:nvSpPr>
        <p:spPr>
          <a:xfrm>
            <a:off x="6229350" y="3371850"/>
            <a:ext cx="2328863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285750" indent="-285750">
              <a:buFont typeface="Wingdings" panose="05000000000000000000" charset="0"/>
              <a:buChar char="n"/>
            </a:pPr>
            <a:r>
              <a: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</a:rPr>
              <a:t>专业性工具</a:t>
            </a:r>
            <a:endParaRPr lang="zh-CN" altLang="en-US" dirty="0">
              <a:latin typeface="Times New Roman" panose="02020603050405020304" pitchFamily="18" charset="0"/>
              <a:ea typeface="微软雅黑" panose="020B0503020204020204" pitchFamily="34" charset="-122"/>
              <a:hlinkClick r:id="rId3"/>
            </a:endParaRPr>
          </a:p>
        </p:txBody>
      </p:sp>
      <p:pic>
        <p:nvPicPr>
          <p:cNvPr id="31747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763" y="1690688"/>
            <a:ext cx="5167312" cy="37322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328613" y="131763"/>
            <a:ext cx="8204200" cy="452437"/>
          </a:xfrm>
          <a:noFill/>
          <a:ln>
            <a:noFill/>
          </a:ln>
        </p:spPr>
        <p:txBody>
          <a:bodyPr anchor="ctr"/>
          <a:lstStyle/>
          <a:p>
            <a:pPr defTabSz="914400">
              <a:buFont typeface="Arial" panose="020B0604020202020204" pitchFamily="34" charset="0"/>
            </a:pPr>
            <a:r>
              <a:rPr lang="zh-CN" altLang="zh-CN" kern="1200" dirty="0">
                <a:solidFill>
                  <a:srgbClr val="FF0000"/>
                </a:solidFill>
                <a:latin typeface="微软雅黑" panose="020B0503020204020204" pitchFamily="34" charset="-122"/>
                <a:ea typeface="+mn-ea"/>
                <a:cs typeface="+mn-cs"/>
              </a:rPr>
              <a:t>繁忙的交通</a:t>
            </a:r>
          </a:p>
        </p:txBody>
      </p:sp>
      <p:pic>
        <p:nvPicPr>
          <p:cNvPr id="4" name="图片占位符 3"/>
          <p:cNvPicPr>
            <a:picLocks noGrp="1" noChangeAspect="1"/>
          </p:cNvPicPr>
          <p:nvPr>
            <p:ph type="pic" sz="quarter" idx="11" hasCustomPrompt="1"/>
          </p:nvPr>
        </p:nvPicPr>
        <p:blipFill>
          <a:blip r:embed="rId2"/>
          <a:stretch>
            <a:fillRect/>
          </a:stretch>
        </p:blipFill>
        <p:spPr>
          <a:xfrm>
            <a:off x="957263" y="1041400"/>
            <a:ext cx="3455988" cy="230822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图片占位符 4" descr="IMG_256"/>
          <p:cNvPicPr>
            <a:picLocks noGrp="1" noChangeAspect="1"/>
          </p:cNvPicPr>
          <p:nvPr>
            <p:ph type="pic" sz="quarter" idx="14" hasCustomPrompt="1"/>
          </p:nvPr>
        </p:nvPicPr>
        <p:blipFill>
          <a:blip r:embed="rId3"/>
          <a:stretch>
            <a:fillRect/>
          </a:stretch>
        </p:blipFill>
        <p:spPr>
          <a:xfrm>
            <a:off x="4649788" y="1041400"/>
            <a:ext cx="3467100" cy="2308225"/>
          </a:xfr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占位符 7"/>
          <p:cNvPicPr>
            <a:picLocks noGrp="1" noChangeAspect="1"/>
          </p:cNvPicPr>
          <p:nvPr>
            <p:ph type="pic" sz="quarter" idx="13" hasCustomPrompt="1"/>
          </p:nvPr>
        </p:nvPicPr>
        <p:blipFill>
          <a:blip r:embed="rId4"/>
          <a:stretch>
            <a:fillRect/>
          </a:stretch>
        </p:blipFill>
        <p:spPr>
          <a:xfrm>
            <a:off x="4649788" y="3721100"/>
            <a:ext cx="3467100" cy="22113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占位符 10"/>
          <p:cNvPicPr>
            <a:picLocks noGrp="1" noChangeAspect="1"/>
          </p:cNvPicPr>
          <p:nvPr>
            <p:ph type="pic" sz="quarter" idx="15" hasCustomPrompt="1"/>
          </p:nvPr>
        </p:nvPicPr>
        <p:blipFill>
          <a:blip r:embed="rId5"/>
          <a:stretch>
            <a:fillRect/>
          </a:stretch>
        </p:blipFill>
        <p:spPr>
          <a:xfrm>
            <a:off x="957263" y="3721100"/>
            <a:ext cx="3457575" cy="22113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328613" y="131763"/>
            <a:ext cx="8204200" cy="452437"/>
          </a:xfrm>
          <a:noFill/>
          <a:ln>
            <a:noFill/>
          </a:ln>
        </p:spPr>
        <p:txBody>
          <a:bodyPr anchor="ctr"/>
          <a:lstStyle/>
          <a:p>
            <a:pPr defTabSz="914400">
              <a:buFont typeface="Arial" panose="020B0604020202020204" pitchFamily="34" charset="0"/>
            </a:pPr>
            <a:r>
              <a:rPr lang="zh-CN" altLang="zh-CN" kern="1200" dirty="0">
                <a:solidFill>
                  <a:srgbClr val="FF0000"/>
                </a:solidFill>
                <a:latin typeface="微软雅黑" panose="020B0503020204020204" pitchFamily="34" charset="-122"/>
                <a:ea typeface="+mn-ea"/>
                <a:cs typeface="+mn-cs"/>
              </a:rPr>
              <a:t>公共自行车</a:t>
            </a:r>
          </a:p>
        </p:txBody>
      </p:sp>
      <p:pic>
        <p:nvPicPr>
          <p:cNvPr id="15362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588" y="1169988"/>
            <a:ext cx="7110412" cy="473233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328613" y="131763"/>
            <a:ext cx="8204200" cy="452437"/>
          </a:xfrm>
          <a:noFill/>
          <a:ln>
            <a:noFill/>
          </a:ln>
        </p:spPr>
        <p:txBody>
          <a:bodyPr anchor="ctr"/>
          <a:lstStyle/>
          <a:p>
            <a:pPr defTabSz="914400">
              <a:buFont typeface="Arial" panose="020B0604020202020204" pitchFamily="34" charset="0"/>
            </a:pPr>
            <a:r>
              <a:rPr lang="zh-CN" altLang="zh-CN" kern="1200" dirty="0">
                <a:solidFill>
                  <a:srgbClr val="FF0000"/>
                </a:solidFill>
                <a:latin typeface="微软雅黑" panose="020B0503020204020204" pitchFamily="34" charset="-122"/>
                <a:ea typeface="+mn-ea"/>
                <a:cs typeface="+mn-cs"/>
              </a:rPr>
              <a:t>项目任务</a:t>
            </a:r>
          </a:p>
        </p:txBody>
      </p:sp>
      <p:graphicFrame>
        <p:nvGraphicFramePr>
          <p:cNvPr id="4" name="表格 3"/>
          <p:cNvGraphicFramePr/>
          <p:nvPr/>
        </p:nvGraphicFramePr>
        <p:xfrm>
          <a:off x="565150" y="1389063"/>
          <a:ext cx="3535044" cy="4079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2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4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24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24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5501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ea typeface="宋体" panose="02010600030101010101" pitchFamily="2" charset="-122"/>
                        </a:rPr>
                        <a:t>投放站点编号</a:t>
                      </a:r>
                    </a:p>
                  </a:txBody>
                  <a:tcPr anchor="ctr">
                    <a:lnL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ea typeface="宋体" panose="02010600030101010101" pitchFamily="2" charset="-122"/>
                        </a:rPr>
                        <a:t>锁车桩数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ea typeface="宋体" panose="02010600030101010101" pitchFamily="2" charset="-122"/>
                        </a:rPr>
                        <a:t>借数量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ea typeface="宋体" panose="02010600030101010101" pitchFamily="2" charset="-122"/>
                        </a:rPr>
                        <a:t>还数量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sz="1400" b="1">
                          <a:solidFill>
                            <a:srgbClr val="FFFFFF"/>
                          </a:solidFill>
                          <a:ea typeface="宋体" panose="02010600030101010101" pitchFamily="2" charset="-122"/>
                        </a:rPr>
                        <a:t>维修数量</a:t>
                      </a:r>
                      <a:endParaRPr lang="zh-CN" altLang="en-US" sz="1400" b="1">
                        <a:solidFill>
                          <a:srgbClr val="FFFFFF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9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GXZXC001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400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224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9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GXZXC002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460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280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9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GXZXC003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860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602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9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GXZXC004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1100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770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9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GXZXC005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1260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882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9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GXZXC006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140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49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GXZXC007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2630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3551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5B9BD5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0" name="文本框 99"/>
          <p:cNvSpPr txBox="1"/>
          <p:nvPr/>
        </p:nvSpPr>
        <p:spPr>
          <a:xfrm>
            <a:off x="4289425" y="708025"/>
            <a:ext cx="4629492" cy="59093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</a:ln>
        </p:spPr>
        <p:txBody>
          <a:bodyPr wrap="square">
            <a:spAutoFit/>
          </a:bodyPr>
          <a:lstStyle/>
          <a:p>
            <a:pPr marL="285750" indent="-285750" fontAlgn="auto">
              <a:buFont typeface="Wingdings" panose="05000000000000000000" charset="0"/>
              <a:buChar char="n"/>
            </a:pPr>
            <a:r>
              <a:rPr lang="zh-CN"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项目主题</a:t>
            </a:r>
            <a:endParaRPr lang="en-US" altLang="zh-CN" b="1" noProof="1">
              <a:latin typeface="Calibri" panose="020F0502020204030204" charset="0"/>
              <a:ea typeface="宋体" panose="02010600030101010101" pitchFamily="2" charset="-122"/>
              <a:cs typeface="+mn-cs"/>
            </a:endParaRPr>
          </a:p>
          <a:p>
            <a:pPr algn="ctr" fontAlgn="auto">
              <a:buNone/>
            </a:pPr>
            <a:r>
              <a:rPr lang="zh-CN" altLang="en-US"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某市公共自行车使用情况调查分析报告</a:t>
            </a:r>
          </a:p>
          <a:p>
            <a:pPr marL="285750" indent="-285750" fontAlgn="auto">
              <a:buFont typeface="Wingdings" panose="05000000000000000000" charset="0"/>
              <a:buChar char="n"/>
            </a:pPr>
            <a:r>
              <a:rPr lang="zh-CN" altLang="en-US"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项目说明</a:t>
            </a:r>
            <a:endParaRPr b="1" noProof="1">
              <a:latin typeface="Calibri" panose="020F0502020204030204" charset="0"/>
              <a:ea typeface="宋体" panose="02010600030101010101" pitchFamily="2" charset="-122"/>
              <a:cs typeface="+mn-cs"/>
            </a:endParaRPr>
          </a:p>
          <a:p>
            <a:pPr indent="266700" fontAlgn="auto"/>
            <a:r>
              <a:rPr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某市第一期建设了50个公共自行车站点，主要布局在居民生活工作区、公交车站附近等地。1240个锁车柱已经全部建成，1000辆自行车也已经配备到位。在一段使用时间之后，相关管理部门对公共自行车使用数据进行采集，详见</a:t>
            </a:r>
            <a:r>
              <a:rPr lang="zh-CN" b="1" noProof="1">
                <a:latin typeface="Calibri" panose="020F0502020204030204" charset="0"/>
                <a:ea typeface="宋体" panose="02010600030101010101" pitchFamily="2" charset="-122"/>
                <a:cs typeface="+mn-cs"/>
                <a:sym typeface="+mn-ea"/>
              </a:rPr>
              <a:t>👈</a:t>
            </a:r>
            <a:r>
              <a:rPr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“某市公共自行车一月份运营数据.xls”。同时对使用者进行访谈。受访者均表达了公共自行车方便了自己的出行，但也提出了很多问题。如自行车损坏严重，借不到车，还车桩满等问题。</a:t>
            </a:r>
          </a:p>
          <a:p>
            <a:pPr marL="285750" indent="-285750" fontAlgn="auto">
              <a:buFont typeface="Wingdings" panose="05000000000000000000" charset="0"/>
              <a:buChar char="n"/>
            </a:pPr>
            <a:r>
              <a:rPr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项目</a:t>
            </a:r>
            <a:r>
              <a:rPr lang="zh-CN"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要求</a:t>
            </a:r>
            <a:endParaRPr b="1" noProof="1">
              <a:latin typeface="Calibri" panose="020F0502020204030204" charset="0"/>
              <a:ea typeface="宋体" panose="02010600030101010101" pitchFamily="2" charset="-122"/>
              <a:cs typeface="+mn-cs"/>
            </a:endParaRPr>
          </a:p>
          <a:p>
            <a:pPr indent="266700" fontAlgn="auto"/>
            <a:r>
              <a:rPr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（1）学生4人一组，阅读整理相关文字和表格数据资料；</a:t>
            </a:r>
          </a:p>
          <a:p>
            <a:pPr indent="266700" fontAlgn="auto"/>
            <a:r>
              <a:rPr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（2）对资料进行分析，发现该市公共自行车使用中存在的问题，为二期工程建设提出合理化建议；</a:t>
            </a:r>
          </a:p>
          <a:p>
            <a:pPr indent="266700" fontAlgn="auto"/>
            <a:r>
              <a:rPr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（3</a:t>
            </a:r>
            <a:r>
              <a:rPr lang="zh-CN" altLang="en-US"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）</a:t>
            </a:r>
            <a:r>
              <a:rPr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将分析结果以分析报告的形式</a:t>
            </a:r>
            <a:r>
              <a:rPr lang="zh-CN" altLang="en-US" b="1" noProof="1">
                <a:latin typeface="Calibri" panose="020F0502020204030204" charset="0"/>
                <a:ea typeface="宋体" panose="02010600030101010101" pitchFamily="2" charset="-122"/>
              </a:rPr>
              <a:t>进行</a:t>
            </a:r>
            <a:r>
              <a:rPr b="1" noProof="1">
                <a:latin typeface="Calibri" panose="020F0502020204030204" charset="0"/>
                <a:ea typeface="宋体" panose="02010600030101010101" pitchFamily="2" charset="-122"/>
                <a:cs typeface="+mn-cs"/>
              </a:rPr>
              <a:t>提交。评价要求见“分析报告评价量规”。</a:t>
            </a:r>
            <a:r>
              <a:rPr b="1" noProof="1">
                <a:solidFill>
                  <a:schemeClr val="bg2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rPr>
              <a:t>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482600" y="91856"/>
            <a:ext cx="8221663" cy="492125"/>
          </a:xfrm>
          <a:noFill/>
          <a:ln>
            <a:noFill/>
          </a:ln>
        </p:spPr>
        <p:txBody>
          <a:bodyPr anchor="ctr"/>
          <a:lstStyle/>
          <a:p>
            <a:pPr defTabSz="914400"/>
            <a:r>
              <a:rPr lang="zh-CN" altLang="en-US" sz="2400" kern="1200" dirty="0">
                <a:latin typeface="+mn-lt"/>
                <a:ea typeface="+mn-ea"/>
                <a:cs typeface="+mn-cs"/>
              </a:rPr>
              <a:t>数据分析的基本方法</a:t>
            </a:r>
          </a:p>
        </p:txBody>
      </p:sp>
      <p:sp>
        <p:nvSpPr>
          <p:cNvPr id="17410" name="矩形 2"/>
          <p:cNvSpPr/>
          <p:nvPr/>
        </p:nvSpPr>
        <p:spPr>
          <a:xfrm>
            <a:off x="352425" y="868363"/>
            <a:ext cx="8439150" cy="17145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  <a:spcAft>
                <a:spcPts val="1000"/>
              </a:spcAft>
            </a:pPr>
            <a:r>
              <a:rPr lang="en-US" altLang="zh-CN" sz="2200" b="1" dirty="0">
                <a:latin typeface="微软雅黑" panose="020B0503020204020204" pitchFamily="34" charset="-122"/>
              </a:rPr>
              <a:t>       </a:t>
            </a:r>
            <a:r>
              <a:rPr lang="zh-CN" altLang="en-US" sz="2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小明每天乘坐公交车往返于家和学校之间。他早晨7:00乘坐</a:t>
            </a:r>
            <a:r>
              <a:rPr lang="en-US" altLang="zh-CN" sz="2200" b="1" dirty="0">
                <a:latin typeface="微软雅黑" panose="020B0503020204020204" pitchFamily="34" charset="-122"/>
              </a:rPr>
              <a:t>27</a:t>
            </a:r>
            <a:r>
              <a:rPr lang="zh-CN" altLang="en-US" sz="2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路车去学校，17:00左右放学回家。他觉得每天往返途中，公交车上并不拥挤。而妈妈8:00乘坐</a:t>
            </a:r>
            <a:r>
              <a:rPr lang="en-US" altLang="zh-CN" sz="2200" b="1" dirty="0">
                <a:latin typeface="微软雅黑" panose="020B0503020204020204" pitchFamily="34" charset="-122"/>
              </a:rPr>
              <a:t>49</a:t>
            </a:r>
            <a:r>
              <a:rPr lang="zh-CN" altLang="en-US" sz="2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路出发，18:00下班，她却总是抱怨乘车者太多。</a:t>
            </a:r>
          </a:p>
        </p:txBody>
      </p:sp>
      <p:graphicFrame>
        <p:nvGraphicFramePr>
          <p:cNvPr id="2" name="表格 1"/>
          <p:cNvGraphicFramePr/>
          <p:nvPr/>
        </p:nvGraphicFramePr>
        <p:xfrm>
          <a:off x="1298575" y="2946400"/>
          <a:ext cx="6399530" cy="24917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997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9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293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293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93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935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矩形 1"/>
          <p:cNvSpPr/>
          <p:nvPr/>
        </p:nvSpPr>
        <p:spPr>
          <a:xfrm>
            <a:off x="2825750" y="2447925"/>
            <a:ext cx="5708650" cy="14208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  <a:spcAft>
                <a:spcPts val="1000"/>
              </a:spcAft>
            </a:pPr>
            <a:r>
              <a:rPr lang="en-US" altLang="zh-CN" sz="2400" b="1" dirty="0">
                <a:latin typeface="Times New Roman" panose="02020603050405020304" pitchFamily="18" charset="0"/>
              </a:rPr>
              <a:t>        </a:t>
            </a:r>
            <a:r>
              <a:rPr lang="zh-CN" altLang="en-US" sz="2400" b="1" dirty="0">
                <a:latin typeface="Times New Roman" panose="02020603050405020304" pitchFamily="18" charset="0"/>
              </a:rPr>
              <a:t>数据分析是指用恰当的统计分析方法对收集来的大量数据进行分析，提取有用信息，并形成结论的过程。</a:t>
            </a:r>
          </a:p>
        </p:txBody>
      </p:sp>
      <p:sp>
        <p:nvSpPr>
          <p:cNvPr id="19458" name="矩形 2"/>
          <p:cNvSpPr/>
          <p:nvPr/>
        </p:nvSpPr>
        <p:spPr>
          <a:xfrm>
            <a:off x="3957638" y="1150938"/>
            <a:ext cx="3030537" cy="9842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</a:rPr>
              <a:t>数据分析</a:t>
            </a:r>
            <a:endParaRPr lang="zh-CN" altLang="en-US" sz="4800" b="1" dirty="0">
              <a:latin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D0CECE"/>
                </a:solidFill>
                <a:latin typeface="微软雅黑" panose="020B0503020204020204" pitchFamily="34" charset="-122"/>
              </a:rPr>
              <a:t> shu ju fen xi</a:t>
            </a:r>
          </a:p>
        </p:txBody>
      </p:sp>
      <p:sp>
        <p:nvSpPr>
          <p:cNvPr id="6" name="矩形 5"/>
          <p:cNvSpPr/>
          <p:nvPr/>
        </p:nvSpPr>
        <p:spPr>
          <a:xfrm>
            <a:off x="2908300" y="1150938"/>
            <a:ext cx="730250" cy="7493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4400" strike="noStrike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</a:t>
            </a:r>
            <a:endParaRPr lang="zh-CN" altLang="en-US" sz="4400" strike="noStrike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19460" name="图片 7"/>
          <p:cNvPicPr>
            <a:picLocks noChangeAspect="1"/>
          </p:cNvPicPr>
          <p:nvPr/>
        </p:nvPicPr>
        <p:blipFill>
          <a:blip r:embed="rId19"/>
          <a:srcRect l="79080" t="9775" r="5325" b="13043"/>
          <a:stretch>
            <a:fillRect/>
          </a:stretch>
        </p:blipFill>
        <p:spPr>
          <a:xfrm>
            <a:off x="-3175" y="-26987"/>
            <a:ext cx="2022475" cy="68929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1" name="矩形 30"/>
          <p:cNvSpPr/>
          <p:nvPr>
            <p:custDataLst>
              <p:tags r:id="rId1"/>
            </p:custDataLst>
          </p:nvPr>
        </p:nvSpPr>
        <p:spPr>
          <a:xfrm>
            <a:off x="2516188" y="4022725"/>
            <a:ext cx="5876925" cy="2533650"/>
          </a:xfrm>
          <a:prstGeom prst="rect">
            <a:avLst/>
          </a:prstGeom>
          <a:solidFill>
            <a:srgbClr val="FFFFFF">
              <a:lumMod val="95000"/>
            </a:srgbClr>
          </a:solidFill>
          <a:ln>
            <a:noFill/>
          </a:ln>
        </p:spPr>
        <p:style>
          <a:lnRef idx="2">
            <a:srgbClr val="47B6E7">
              <a:shade val="50000"/>
            </a:srgbClr>
          </a:lnRef>
          <a:fillRef idx="1">
            <a:srgbClr val="47B6E7"/>
          </a:fillRef>
          <a:effectRef idx="0">
            <a:srgbClr val="47B6E7"/>
          </a:effectRef>
          <a:fontRef idx="minor">
            <a:srgbClr val="FFFFFF"/>
          </a:fontRef>
        </p:style>
        <p:txBody>
          <a:bodyPr rtlCol="0" anchor="ctr">
            <a:normAutofit/>
          </a:bodyPr>
          <a:lstStyle/>
          <a:p>
            <a:pPr algn="ctr" fontAlgn="auto"/>
            <a:endParaRPr lang="zh-CN" altLang="en-US" sz="1200" strike="noStrike" noProof="1">
              <a:sym typeface="Arial" panose="020B0604020202020204" pitchFamily="34" charset="0"/>
            </a:endParaRPr>
          </a:p>
        </p:txBody>
      </p:sp>
      <p:cxnSp>
        <p:nvCxnSpPr>
          <p:cNvPr id="32" name="直接连接符 31"/>
          <p:cNvCxnSpPr/>
          <p:nvPr>
            <p:custDataLst>
              <p:tags r:id="rId2"/>
            </p:custDataLst>
          </p:nvPr>
        </p:nvCxnSpPr>
        <p:spPr>
          <a:xfrm>
            <a:off x="2724150" y="5295900"/>
            <a:ext cx="5461000" cy="0"/>
          </a:xfrm>
          <a:prstGeom prst="line">
            <a:avLst/>
          </a:prstGeom>
          <a:ln w="28575">
            <a:solidFill>
              <a:srgbClr val="5F5F5F"/>
            </a:solidFill>
          </a:ln>
        </p:spPr>
        <p:style>
          <a:lnRef idx="1">
            <a:srgbClr val="47B6E7"/>
          </a:lnRef>
          <a:fillRef idx="0">
            <a:srgbClr val="47B6E7"/>
          </a:fillRef>
          <a:effectRef idx="0">
            <a:srgbClr val="47B6E7"/>
          </a:effectRef>
          <a:fontRef idx="minor">
            <a:srgbClr val="5F5F5F"/>
          </a:fontRef>
        </p:style>
      </p:cxnSp>
      <p:grpSp>
        <p:nvGrpSpPr>
          <p:cNvPr id="19463" name="组合 36"/>
          <p:cNvGrpSpPr/>
          <p:nvPr/>
        </p:nvGrpSpPr>
        <p:grpSpPr>
          <a:xfrm>
            <a:off x="2960688" y="4408488"/>
            <a:ext cx="1071562" cy="954087"/>
            <a:chOff x="520110" y="3106181"/>
            <a:chExt cx="1526405" cy="1361323"/>
          </a:xfrm>
        </p:grpSpPr>
        <p:sp>
          <p:nvSpPr>
            <p:cNvPr id="40" name="椭圆 39"/>
            <p:cNvSpPr/>
            <p:nvPr>
              <p:custDataLst>
                <p:tags r:id="rId14"/>
              </p:custDataLst>
            </p:nvPr>
          </p:nvSpPr>
          <p:spPr>
            <a:xfrm>
              <a:off x="1175657" y="4293332"/>
              <a:ext cx="174172" cy="174172"/>
            </a:xfrm>
            <a:prstGeom prst="ellipse">
              <a:avLst/>
            </a:prstGeom>
            <a:solidFill>
              <a:srgbClr val="5F5F5F"/>
            </a:solidFill>
            <a:ln>
              <a:noFill/>
            </a:ln>
          </p:spPr>
          <p:style>
            <a:lnRef idx="2">
              <a:srgbClr val="47B6E7">
                <a:shade val="50000"/>
              </a:srgbClr>
            </a:lnRef>
            <a:fillRef idx="1">
              <a:srgbClr val="47B6E7"/>
            </a:fillRef>
            <a:effectRef idx="0">
              <a:srgbClr val="47B6E7"/>
            </a:effectRef>
            <a:fontRef idx="minor">
              <a:srgbClr val="FFFFFF"/>
            </a:fontRef>
          </p:style>
          <p:txBody>
            <a:bodyPr rtlCol="0" anchor="ctr">
              <a:noAutofit/>
            </a:bodyPr>
            <a:lstStyle/>
            <a:p>
              <a:pPr algn="ctr" fontAlgn="auto"/>
              <a:endParaRPr lang="zh-CN" altLang="en-US" sz="200" strike="noStrike" noProof="1">
                <a:sym typeface="Arial" panose="020B0604020202020204" pitchFamily="34" charset="0"/>
              </a:endParaRPr>
            </a:p>
          </p:txBody>
        </p:sp>
        <p:cxnSp>
          <p:nvCxnSpPr>
            <p:cNvPr id="42" name="直接箭头连接符 41"/>
            <p:cNvCxnSpPr>
              <a:stCxn id="40" idx="0"/>
            </p:cNvCxnSpPr>
            <p:nvPr>
              <p:custDataLst>
                <p:tags r:id="rId15"/>
              </p:custDataLst>
            </p:nvPr>
          </p:nvCxnSpPr>
          <p:spPr>
            <a:xfrm flipH="1" flipV="1">
              <a:off x="1262742" y="3910154"/>
              <a:ext cx="1" cy="383178"/>
            </a:xfrm>
            <a:prstGeom prst="straightConnector1">
              <a:avLst/>
            </a:prstGeom>
            <a:ln>
              <a:solidFill>
                <a:srgbClr val="5F5F5F"/>
              </a:solidFill>
              <a:tailEnd type="triangle"/>
            </a:ln>
          </p:spPr>
          <p:style>
            <a:lnRef idx="1">
              <a:srgbClr val="47B6E7"/>
            </a:lnRef>
            <a:fillRef idx="0">
              <a:srgbClr val="47B6E7"/>
            </a:fillRef>
            <a:effectRef idx="0">
              <a:srgbClr val="47B6E7"/>
            </a:effectRef>
            <a:fontRef idx="minor">
              <a:srgbClr val="5F5F5F"/>
            </a:fontRef>
          </p:style>
        </p:cxnSp>
        <p:sp>
          <p:nvSpPr>
            <p:cNvPr id="19466" name="标题 1"/>
            <p:cNvSpPr txBox="1"/>
            <p:nvPr>
              <p:custDataLst>
                <p:tags r:id="rId16"/>
              </p:custDataLst>
            </p:nvPr>
          </p:nvSpPr>
          <p:spPr>
            <a:xfrm>
              <a:off x="520110" y="3106181"/>
              <a:ext cx="1526405" cy="70173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b"/>
            <a:lstStyle/>
            <a:p>
              <a:pPr algn="ctr">
                <a:lnSpc>
                  <a:spcPct val="110000"/>
                </a:lnSpc>
              </a:pPr>
              <a:r>
                <a:rPr lang="zh-CN" altLang="en-US" sz="1200">
                  <a:latin typeface="Times New Roman" panose="02020603050405020304" pitchFamily="18" charset="0"/>
                  <a:sym typeface="Arial" panose="020B0604020202020204" pitchFamily="34" charset="0"/>
                </a:rPr>
                <a:t>提出假设</a:t>
              </a:r>
            </a:p>
          </p:txBody>
        </p:sp>
      </p:grpSp>
      <p:grpSp>
        <p:nvGrpSpPr>
          <p:cNvPr id="19467" name="组合 50"/>
          <p:cNvGrpSpPr/>
          <p:nvPr/>
        </p:nvGrpSpPr>
        <p:grpSpPr>
          <a:xfrm>
            <a:off x="5965825" y="4972050"/>
            <a:ext cx="122238" cy="390525"/>
            <a:chOff x="4476216" y="3039291"/>
            <a:chExt cx="174172" cy="557350"/>
          </a:xfrm>
        </p:grpSpPr>
        <p:sp>
          <p:nvSpPr>
            <p:cNvPr id="52" name="椭圆 51"/>
            <p:cNvSpPr/>
            <p:nvPr>
              <p:custDataLst>
                <p:tags r:id="rId12"/>
              </p:custDataLst>
            </p:nvPr>
          </p:nvSpPr>
          <p:spPr>
            <a:xfrm>
              <a:off x="4476216" y="3422469"/>
              <a:ext cx="174172" cy="174172"/>
            </a:xfrm>
            <a:prstGeom prst="ellipse">
              <a:avLst/>
            </a:prstGeom>
            <a:solidFill>
              <a:srgbClr val="5F5F5F"/>
            </a:solidFill>
            <a:ln>
              <a:noFill/>
            </a:ln>
          </p:spPr>
          <p:style>
            <a:lnRef idx="2">
              <a:srgbClr val="47B6E7">
                <a:shade val="50000"/>
              </a:srgbClr>
            </a:lnRef>
            <a:fillRef idx="1">
              <a:srgbClr val="47B6E7"/>
            </a:fillRef>
            <a:effectRef idx="0">
              <a:srgbClr val="47B6E7"/>
            </a:effectRef>
            <a:fontRef idx="minor">
              <a:srgbClr val="FFFFFF"/>
            </a:fontRef>
          </p:style>
          <p:txBody>
            <a:bodyPr rtlCol="0" anchor="ctr">
              <a:noAutofit/>
            </a:bodyPr>
            <a:lstStyle/>
            <a:p>
              <a:pPr algn="ctr" fontAlgn="auto"/>
              <a:endParaRPr lang="zh-CN" altLang="en-US" sz="200" strike="noStrike" noProof="1">
                <a:sym typeface="Arial" panose="020B0604020202020204" pitchFamily="34" charset="0"/>
              </a:endParaRPr>
            </a:p>
          </p:txBody>
        </p:sp>
        <p:cxnSp>
          <p:nvCxnSpPr>
            <p:cNvPr id="53" name="直接箭头连接符 52"/>
            <p:cNvCxnSpPr>
              <a:stCxn id="52" idx="0"/>
            </p:cNvCxnSpPr>
            <p:nvPr>
              <p:custDataLst>
                <p:tags r:id="rId13"/>
              </p:custDataLst>
            </p:nvPr>
          </p:nvCxnSpPr>
          <p:spPr>
            <a:xfrm flipV="1">
              <a:off x="4563302" y="3039291"/>
              <a:ext cx="0" cy="383178"/>
            </a:xfrm>
            <a:prstGeom prst="straightConnector1">
              <a:avLst/>
            </a:prstGeom>
            <a:ln>
              <a:solidFill>
                <a:srgbClr val="5F5F5F"/>
              </a:solidFill>
              <a:tailEnd type="triangle"/>
            </a:ln>
          </p:spPr>
          <p:style>
            <a:lnRef idx="1">
              <a:srgbClr val="47B6E7"/>
            </a:lnRef>
            <a:fillRef idx="0">
              <a:srgbClr val="47B6E7"/>
            </a:fillRef>
            <a:effectRef idx="0">
              <a:srgbClr val="47B6E7"/>
            </a:effectRef>
            <a:fontRef idx="minor">
              <a:srgbClr val="5F5F5F"/>
            </a:fontRef>
          </p:style>
        </p:cxnSp>
      </p:grpSp>
      <p:grpSp>
        <p:nvGrpSpPr>
          <p:cNvPr id="19470" name="组合 55"/>
          <p:cNvGrpSpPr/>
          <p:nvPr/>
        </p:nvGrpSpPr>
        <p:grpSpPr>
          <a:xfrm>
            <a:off x="4225925" y="5156200"/>
            <a:ext cx="1071563" cy="1085850"/>
            <a:chOff x="1823313" y="4171410"/>
            <a:chExt cx="1526405" cy="1548624"/>
          </a:xfrm>
        </p:grpSpPr>
        <p:grpSp>
          <p:nvGrpSpPr>
            <p:cNvPr id="19471" name="组合 56"/>
            <p:cNvGrpSpPr/>
            <p:nvPr/>
          </p:nvGrpSpPr>
          <p:grpSpPr>
            <a:xfrm>
              <a:off x="2410532" y="4171410"/>
              <a:ext cx="383179" cy="766355"/>
              <a:chOff x="2717077" y="3300547"/>
              <a:chExt cx="383179" cy="766355"/>
            </a:xfrm>
          </p:grpSpPr>
          <p:sp>
            <p:nvSpPr>
              <p:cNvPr id="58" name="椭圆 57"/>
              <p:cNvSpPr/>
              <p:nvPr>
                <p:custDataLst>
                  <p:tags r:id="rId9"/>
                </p:custDataLst>
              </p:nvPr>
            </p:nvSpPr>
            <p:spPr>
              <a:xfrm>
                <a:off x="2717077" y="3300547"/>
                <a:ext cx="383179" cy="383179"/>
              </a:xfrm>
              <a:prstGeom prst="ellipse">
                <a:avLst/>
              </a:prstGeom>
              <a:solidFill>
                <a:srgbClr val="5F5F5F">
                  <a:lumMod val="20000"/>
                  <a:lumOff val="80000"/>
                </a:srgbClr>
              </a:solidFill>
              <a:ln>
                <a:noFill/>
              </a:ln>
            </p:spPr>
            <p:style>
              <a:lnRef idx="2">
                <a:srgbClr val="47B6E7">
                  <a:shade val="50000"/>
                </a:srgbClr>
              </a:lnRef>
              <a:fillRef idx="1">
                <a:srgbClr val="47B6E7"/>
              </a:fillRef>
              <a:effectRef idx="0">
                <a:srgbClr val="47B6E7"/>
              </a:effectRef>
              <a:fontRef idx="minor">
                <a:srgbClr val="FFFFFF"/>
              </a:fontRef>
            </p:style>
            <p:txBody>
              <a:bodyPr rtlCol="0" anchor="ctr">
                <a:noAutofit/>
              </a:bodyPr>
              <a:lstStyle/>
              <a:p>
                <a:pPr algn="ctr" fontAlgn="auto"/>
                <a:endParaRPr lang="zh-CN" altLang="en-US" sz="1050" strike="noStrike" noProof="1">
                  <a:sym typeface="Arial" panose="020B0604020202020204" pitchFamily="34" charset="0"/>
                </a:endParaRPr>
              </a:p>
            </p:txBody>
          </p:sp>
          <p:sp>
            <p:nvSpPr>
              <p:cNvPr id="60" name="椭圆 59"/>
              <p:cNvSpPr/>
              <p:nvPr>
                <p:custDataLst>
                  <p:tags r:id="rId10"/>
                </p:custDataLst>
              </p:nvPr>
            </p:nvSpPr>
            <p:spPr>
              <a:xfrm>
                <a:off x="2786746" y="3370216"/>
                <a:ext cx="243840" cy="243840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5F5F5F"/>
                </a:solidFill>
              </a:ln>
            </p:spPr>
            <p:style>
              <a:lnRef idx="2">
                <a:srgbClr val="47B6E7">
                  <a:shade val="50000"/>
                </a:srgbClr>
              </a:lnRef>
              <a:fillRef idx="1">
                <a:srgbClr val="47B6E7"/>
              </a:fillRef>
              <a:effectRef idx="0">
                <a:srgbClr val="47B6E7"/>
              </a:effectRef>
              <a:fontRef idx="minor">
                <a:srgbClr val="FFFFFF"/>
              </a:fontRef>
            </p:style>
            <p:txBody>
              <a:bodyPr rtlCol="0" anchor="ctr">
                <a:normAutofit fontScale="77500" lnSpcReduction="20000"/>
              </a:bodyPr>
              <a:lstStyle/>
              <a:p>
                <a:pPr algn="ctr" fontAlgn="auto"/>
                <a:endParaRPr lang="zh-CN" altLang="en-US" sz="300" strike="noStrike" noProof="1">
                  <a:sym typeface="Arial" panose="020B0604020202020204" pitchFamily="34" charset="0"/>
                </a:endParaRPr>
              </a:p>
            </p:txBody>
          </p:sp>
          <p:cxnSp>
            <p:nvCxnSpPr>
              <p:cNvPr id="61" name="直接箭头连接符 60"/>
              <p:cNvCxnSpPr>
                <a:stCxn id="52" idx="0"/>
              </p:cNvCxnSpPr>
              <p:nvPr>
                <p:custDataLst>
                  <p:tags r:id="rId11"/>
                </p:custDataLst>
              </p:nvPr>
            </p:nvCxnSpPr>
            <p:spPr>
              <a:xfrm flipH="1">
                <a:off x="2908665" y="3683724"/>
                <a:ext cx="1" cy="383178"/>
              </a:xfrm>
              <a:prstGeom prst="straightConnector1">
                <a:avLst/>
              </a:prstGeom>
              <a:ln>
                <a:solidFill>
                  <a:srgbClr val="5F5F5F"/>
                </a:solidFill>
                <a:tailEnd type="triangle"/>
              </a:ln>
            </p:spPr>
            <p:style>
              <a:lnRef idx="1">
                <a:srgbClr val="47B6E7"/>
              </a:lnRef>
              <a:fillRef idx="0">
                <a:srgbClr val="47B6E7"/>
              </a:fillRef>
              <a:effectRef idx="0">
                <a:srgbClr val="47B6E7"/>
              </a:effectRef>
              <a:fontRef idx="minor">
                <a:srgbClr val="5F5F5F"/>
              </a:fontRef>
            </p:style>
          </p:cxnSp>
        </p:grpSp>
        <p:sp>
          <p:nvSpPr>
            <p:cNvPr id="19475" name="标题 1"/>
            <p:cNvSpPr txBox="1"/>
            <p:nvPr>
              <p:custDataLst>
                <p:tags r:id="rId8"/>
              </p:custDataLst>
            </p:nvPr>
          </p:nvSpPr>
          <p:spPr>
            <a:xfrm>
              <a:off x="1823313" y="5018303"/>
              <a:ext cx="1526405" cy="70173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/>
            <a:lstStyle/>
            <a:p>
              <a:pPr algn="ctr">
                <a:lnSpc>
                  <a:spcPct val="110000"/>
                </a:lnSpc>
              </a:pPr>
              <a:r>
                <a:rPr lang="zh-CN" altLang="en-US" sz="1200">
                  <a:latin typeface="Times New Roman" panose="02020603050405020304" pitchFamily="18" charset="0"/>
                  <a:sym typeface="Arial" panose="020B0604020202020204" pitchFamily="34" charset="0"/>
                </a:rPr>
                <a:t>收集数据</a:t>
              </a:r>
            </a:p>
          </p:txBody>
        </p:sp>
      </p:grpSp>
      <p:grpSp>
        <p:nvGrpSpPr>
          <p:cNvPr id="19476" name="组合 63"/>
          <p:cNvGrpSpPr/>
          <p:nvPr/>
        </p:nvGrpSpPr>
        <p:grpSpPr>
          <a:xfrm>
            <a:off x="6756400" y="5156200"/>
            <a:ext cx="1071563" cy="1147763"/>
            <a:chOff x="4502071" y="4171410"/>
            <a:chExt cx="1526405" cy="1637349"/>
          </a:xfrm>
        </p:grpSpPr>
        <p:grpSp>
          <p:nvGrpSpPr>
            <p:cNvPr id="19477" name="组合 64"/>
            <p:cNvGrpSpPr/>
            <p:nvPr/>
          </p:nvGrpSpPr>
          <p:grpSpPr>
            <a:xfrm>
              <a:off x="5089289" y="4171410"/>
              <a:ext cx="383179" cy="766355"/>
              <a:chOff x="2717077" y="3300547"/>
              <a:chExt cx="383179" cy="766355"/>
            </a:xfrm>
          </p:grpSpPr>
          <p:sp>
            <p:nvSpPr>
              <p:cNvPr id="67" name="椭圆 66"/>
              <p:cNvSpPr/>
              <p:nvPr>
                <p:custDataLst>
                  <p:tags r:id="rId5"/>
                </p:custDataLst>
              </p:nvPr>
            </p:nvSpPr>
            <p:spPr>
              <a:xfrm>
                <a:off x="2717077" y="3300547"/>
                <a:ext cx="383179" cy="383179"/>
              </a:xfrm>
              <a:prstGeom prst="ellipse">
                <a:avLst/>
              </a:prstGeom>
              <a:solidFill>
                <a:srgbClr val="5F5F5F">
                  <a:lumMod val="20000"/>
                  <a:lumOff val="80000"/>
                </a:srgbClr>
              </a:solidFill>
              <a:ln>
                <a:noFill/>
              </a:ln>
            </p:spPr>
            <p:style>
              <a:lnRef idx="2">
                <a:srgbClr val="47B6E7">
                  <a:shade val="50000"/>
                </a:srgbClr>
              </a:lnRef>
              <a:fillRef idx="1">
                <a:srgbClr val="47B6E7"/>
              </a:fillRef>
              <a:effectRef idx="0">
                <a:srgbClr val="47B6E7"/>
              </a:effectRef>
              <a:fontRef idx="minor">
                <a:srgbClr val="FFFFFF"/>
              </a:fontRef>
            </p:style>
            <p:txBody>
              <a:bodyPr rtlCol="0" anchor="ctr">
                <a:noAutofit/>
              </a:bodyPr>
              <a:lstStyle/>
              <a:p>
                <a:pPr algn="ctr" fontAlgn="auto"/>
                <a:endParaRPr lang="zh-CN" altLang="en-US" sz="1050" strike="noStrike" noProof="1">
                  <a:sym typeface="Arial" panose="020B0604020202020204" pitchFamily="34" charset="0"/>
                </a:endParaRPr>
              </a:p>
            </p:txBody>
          </p:sp>
          <p:sp>
            <p:nvSpPr>
              <p:cNvPr id="68" name="椭圆 67"/>
              <p:cNvSpPr/>
              <p:nvPr>
                <p:custDataLst>
                  <p:tags r:id="rId6"/>
                </p:custDataLst>
              </p:nvPr>
            </p:nvSpPr>
            <p:spPr>
              <a:xfrm>
                <a:off x="2786746" y="3370216"/>
                <a:ext cx="243840" cy="243840"/>
              </a:xfrm>
              <a:prstGeom prst="ellipse">
                <a:avLst/>
              </a:prstGeom>
              <a:solidFill>
                <a:srgbClr val="FFFFFF"/>
              </a:solidFill>
              <a:ln>
                <a:solidFill>
                  <a:srgbClr val="5F5F5F"/>
                </a:solidFill>
              </a:ln>
            </p:spPr>
            <p:style>
              <a:lnRef idx="2">
                <a:srgbClr val="47B6E7">
                  <a:shade val="50000"/>
                </a:srgbClr>
              </a:lnRef>
              <a:fillRef idx="1">
                <a:srgbClr val="47B6E7"/>
              </a:fillRef>
              <a:effectRef idx="0">
                <a:srgbClr val="47B6E7"/>
              </a:effectRef>
              <a:fontRef idx="minor">
                <a:srgbClr val="FFFFFF"/>
              </a:fontRef>
            </p:style>
            <p:txBody>
              <a:bodyPr rtlCol="0" anchor="ctr">
                <a:normAutofit fontScale="77500" lnSpcReduction="20000"/>
              </a:bodyPr>
              <a:lstStyle/>
              <a:p>
                <a:pPr algn="ctr" fontAlgn="auto"/>
                <a:endParaRPr lang="zh-CN" altLang="en-US" sz="300" strike="noStrike" noProof="1">
                  <a:sym typeface="Arial" panose="020B0604020202020204" pitchFamily="34" charset="0"/>
                </a:endParaRPr>
              </a:p>
            </p:txBody>
          </p:sp>
          <p:cxnSp>
            <p:nvCxnSpPr>
              <p:cNvPr id="69" name="直接箭头连接符 68"/>
              <p:cNvCxnSpPr>
                <a:stCxn id="52" idx="0"/>
              </p:cNvCxnSpPr>
              <p:nvPr>
                <p:custDataLst>
                  <p:tags r:id="rId7"/>
                </p:custDataLst>
              </p:nvPr>
            </p:nvCxnSpPr>
            <p:spPr>
              <a:xfrm flipH="1">
                <a:off x="2908665" y="3683724"/>
                <a:ext cx="1" cy="383178"/>
              </a:xfrm>
              <a:prstGeom prst="straightConnector1">
                <a:avLst/>
              </a:prstGeom>
              <a:ln>
                <a:solidFill>
                  <a:srgbClr val="5F5F5F"/>
                </a:solidFill>
                <a:tailEnd type="triangle"/>
              </a:ln>
            </p:spPr>
            <p:style>
              <a:lnRef idx="1">
                <a:srgbClr val="47B6E7"/>
              </a:lnRef>
              <a:fillRef idx="0">
                <a:srgbClr val="47B6E7"/>
              </a:fillRef>
              <a:effectRef idx="0">
                <a:srgbClr val="47B6E7"/>
              </a:effectRef>
              <a:fontRef idx="minor">
                <a:srgbClr val="5F5F5F"/>
              </a:fontRef>
            </p:style>
          </p:cxnSp>
        </p:grpSp>
        <p:sp>
          <p:nvSpPr>
            <p:cNvPr id="19481" name="标题 1"/>
            <p:cNvSpPr txBox="1"/>
            <p:nvPr>
              <p:custDataLst>
                <p:tags r:id="rId4"/>
              </p:custDataLst>
            </p:nvPr>
          </p:nvSpPr>
          <p:spPr>
            <a:xfrm>
              <a:off x="4502071" y="5107028"/>
              <a:ext cx="1526405" cy="70173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/>
            <a:lstStyle/>
            <a:p>
              <a:pPr algn="ctr">
                <a:lnSpc>
                  <a:spcPct val="90000"/>
                </a:lnSpc>
              </a:pPr>
              <a:r>
                <a:rPr lang="zh-CN" altLang="en-US" sz="1200">
                  <a:latin typeface="Times New Roman" panose="02020603050405020304" pitchFamily="18" charset="0"/>
                  <a:sym typeface="Arial" panose="020B0604020202020204" pitchFamily="34" charset="0"/>
                </a:rPr>
                <a:t>验证假设</a:t>
              </a:r>
            </a:p>
            <a:p>
              <a:pPr algn="ctr">
                <a:lnSpc>
                  <a:spcPct val="90000"/>
                </a:lnSpc>
              </a:pPr>
              <a:r>
                <a:rPr lang="zh-CN" altLang="en-US" sz="1200">
                  <a:latin typeface="Times New Roman" panose="02020603050405020304" pitchFamily="18" charset="0"/>
                  <a:sym typeface="Arial" panose="020B0604020202020204" pitchFamily="34" charset="0"/>
                </a:rPr>
                <a:t>得出结论</a:t>
              </a:r>
            </a:p>
          </p:txBody>
        </p:sp>
      </p:grpSp>
      <p:sp>
        <p:nvSpPr>
          <p:cNvPr id="19482" name="标题 1"/>
          <p:cNvSpPr txBox="1"/>
          <p:nvPr>
            <p:custDataLst>
              <p:tags r:id="rId3"/>
            </p:custDataLst>
          </p:nvPr>
        </p:nvSpPr>
        <p:spPr>
          <a:xfrm>
            <a:off x="5491163" y="4208463"/>
            <a:ext cx="1071562" cy="692150"/>
          </a:xfrm>
          <a:prstGeom prst="rect">
            <a:avLst/>
          </a:prstGeom>
          <a:noFill/>
          <a:ln w="9525">
            <a:noFill/>
          </a:ln>
        </p:spPr>
        <p:txBody>
          <a:bodyPr wrap="square" anchor="t"/>
          <a:lstStyle/>
          <a:p>
            <a:pPr algn="ctr">
              <a:lnSpc>
                <a:spcPct val="110000"/>
              </a:lnSpc>
            </a:pPr>
            <a:r>
              <a:rPr lang="zh-CN" altLang="en-US" sz="1200">
                <a:latin typeface="Times New Roman" panose="02020603050405020304" pitchFamily="18" charset="0"/>
                <a:sym typeface="Arial" panose="020B0604020202020204" pitchFamily="34" charset="0"/>
              </a:rPr>
              <a:t>选用恰当的数据分析方法进行分析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103708" y="2458599"/>
            <a:ext cx="6911975" cy="3608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39090" algn="just" fontAlgn="auto">
              <a:lnSpc>
                <a:spcPct val="120000"/>
              </a:lnSpc>
              <a:spcAft>
                <a:spcPts val="1000"/>
              </a:spcAft>
            </a:pPr>
            <a:r>
              <a:rPr lang="en-US" sz="1600" b="1" strike="noStrike" noProof="1">
                <a:latin typeface="+mn-lt"/>
                <a:ea typeface="+mn-ea"/>
                <a:cs typeface="+mn-cs"/>
              </a:rPr>
              <a:t> </a:t>
            </a:r>
            <a:r>
              <a:rPr sz="1600" b="1" strike="noStrike" noProof="1">
                <a:latin typeface="+mn-lt"/>
                <a:ea typeface="+mn-ea"/>
                <a:cs typeface="+mn-cs"/>
              </a:rPr>
              <a:t>对比分析是指将两个或两个以上的数据进行比较，分析它们的差异，从而揭示这些数据所代表的事物发展变化情况和规律。对比分为横向对比和纵向对比。</a:t>
            </a:r>
            <a:endParaRPr sz="1600" b="1" strike="noStrike" noProof="1"/>
          </a:p>
          <a:p>
            <a:pPr indent="339090" algn="just" fontAlgn="auto">
              <a:lnSpc>
                <a:spcPct val="120000"/>
              </a:lnSpc>
              <a:spcAft>
                <a:spcPts val="1000"/>
              </a:spcAft>
            </a:pPr>
            <a:r>
              <a:rPr sz="1600" b="1" strike="noStrike" noProof="1">
                <a:latin typeface="+mn-lt"/>
                <a:ea typeface="+mn-ea"/>
                <a:cs typeface="+mn-cs"/>
              </a:rPr>
              <a:t>横向对比指的是类似的事物或者同类的事物之间进行比较；</a:t>
            </a:r>
            <a:endParaRPr sz="1600" b="1" strike="noStrike" noProof="1"/>
          </a:p>
          <a:p>
            <a:pPr indent="339090" algn="just" fontAlgn="auto">
              <a:lnSpc>
                <a:spcPct val="120000"/>
              </a:lnSpc>
              <a:spcAft>
                <a:spcPts val="1000"/>
              </a:spcAft>
            </a:pPr>
            <a:r>
              <a:rPr sz="1600" b="1" strike="noStrike" noProof="1">
                <a:latin typeface="+mn-lt"/>
                <a:ea typeface="+mn-ea"/>
                <a:cs typeface="+mn-cs"/>
              </a:rPr>
              <a:t>纵向对比指的是和相同事物的不同时期进行比较。</a:t>
            </a:r>
            <a:endParaRPr sz="1600" b="1" strike="noStrike" noProof="1"/>
          </a:p>
          <a:p>
            <a:pPr algn="just" fontAlgn="auto">
              <a:lnSpc>
                <a:spcPct val="120000"/>
              </a:lnSpc>
              <a:spcAft>
                <a:spcPts val="1000"/>
              </a:spcAft>
            </a:pPr>
            <a:r>
              <a:rPr sz="1400" b="1" strike="noStrike" noProof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对比</a:t>
            </a:r>
            <a:r>
              <a:rPr lang="zh-CN" altLang="en-US" sz="1400" b="1" strike="noStrike" noProof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两条</a:t>
            </a:r>
            <a:r>
              <a:rPr sz="1400" b="1" strike="noStrike" noProof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公交线路的客流量，来分析哪一条线路更加繁忙属于_______；</a:t>
            </a:r>
          </a:p>
          <a:p>
            <a:pPr algn="just" fontAlgn="auto">
              <a:lnSpc>
                <a:spcPct val="120000"/>
              </a:lnSpc>
              <a:spcAft>
                <a:spcPts val="1000"/>
              </a:spcAft>
            </a:pPr>
            <a:r>
              <a:rPr sz="1400" b="1" strike="noStrike" noProof="1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对比一条公交线路不同时段的客流量，分析高峰期出现时间属于_______。</a:t>
            </a:r>
            <a:endParaRPr sz="1600" b="1" strike="noStrike" noProof="1"/>
          </a:p>
          <a:p>
            <a:pPr indent="366395" algn="just" fontAlgn="auto">
              <a:lnSpc>
                <a:spcPct val="120000"/>
              </a:lnSpc>
              <a:spcAft>
                <a:spcPts val="1000"/>
              </a:spcAft>
            </a:pPr>
            <a:r>
              <a:rPr sz="1600" b="1" strike="noStrike" noProof="1">
                <a:latin typeface="+mn-lt"/>
                <a:ea typeface="+mn-ea"/>
                <a:cs typeface="+mn-cs"/>
              </a:rPr>
              <a:t>平均分析就是运用计算平均值的方法，来反映总体在一定时间、地点条件下某一数量特征的一般水平。平均分析和对比分析常结合使用，例如比较不同线路的平均客流量。</a:t>
            </a:r>
            <a:endParaRPr sz="1600" b="1" strike="noStrike" noProof="1"/>
          </a:p>
        </p:txBody>
      </p:sp>
      <p:sp>
        <p:nvSpPr>
          <p:cNvPr id="21506" name="矩形 2"/>
          <p:cNvSpPr/>
          <p:nvPr/>
        </p:nvSpPr>
        <p:spPr>
          <a:xfrm>
            <a:off x="3957638" y="1150938"/>
            <a:ext cx="4973637" cy="9842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</a:rPr>
              <a:t>对比分析、平均分析</a:t>
            </a:r>
            <a:endParaRPr lang="zh-CN" altLang="en-US" sz="4800" b="1" dirty="0">
              <a:latin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D0CECE"/>
                </a:solidFill>
                <a:latin typeface="微软雅黑" panose="020B0503020204020204" pitchFamily="34" charset="-122"/>
              </a:rPr>
              <a:t> dui bi  fen xi</a:t>
            </a:r>
            <a:r>
              <a:rPr lang="zh-CN" altLang="en-US" b="1" dirty="0">
                <a:solidFill>
                  <a:srgbClr val="D0CECE"/>
                </a:solidFill>
                <a:latin typeface="微软雅黑" panose="020B0503020204020204" pitchFamily="34" charset="-122"/>
              </a:rPr>
              <a:t>、</a:t>
            </a:r>
            <a:r>
              <a:rPr lang="en-US" altLang="zh-CN" b="1" dirty="0">
                <a:solidFill>
                  <a:srgbClr val="D0CECE"/>
                </a:solidFill>
                <a:latin typeface="微软雅黑" panose="020B0503020204020204" pitchFamily="34" charset="-122"/>
              </a:rPr>
              <a:t>ping jun fen xi</a:t>
            </a:r>
          </a:p>
        </p:txBody>
      </p:sp>
      <p:sp>
        <p:nvSpPr>
          <p:cNvPr id="6" name="矩形 5"/>
          <p:cNvSpPr/>
          <p:nvPr/>
        </p:nvSpPr>
        <p:spPr>
          <a:xfrm>
            <a:off x="2908300" y="1150938"/>
            <a:ext cx="730250" cy="7493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4400" strike="noStrike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</a:t>
            </a:r>
            <a:endParaRPr lang="zh-CN" altLang="en-US" sz="4400" strike="noStrike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21508" name="图片 7"/>
          <p:cNvPicPr>
            <a:picLocks noChangeAspect="1"/>
          </p:cNvPicPr>
          <p:nvPr/>
        </p:nvPicPr>
        <p:blipFill>
          <a:blip r:embed="rId3"/>
          <a:srcRect l="79082" t="9775" r="5325" b="13045"/>
          <a:stretch>
            <a:fillRect/>
          </a:stretch>
        </p:blipFill>
        <p:spPr>
          <a:xfrm>
            <a:off x="-3175" y="-26987"/>
            <a:ext cx="2022475" cy="68929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482600" y="77788"/>
            <a:ext cx="8221663" cy="492125"/>
          </a:xfrm>
          <a:noFill/>
          <a:ln>
            <a:noFill/>
          </a:ln>
        </p:spPr>
        <p:txBody>
          <a:bodyPr anchor="ctr"/>
          <a:lstStyle/>
          <a:p>
            <a:pPr defTabSz="914400"/>
            <a:r>
              <a:rPr lang="zh-CN" altLang="en-US" sz="2400" kern="1200" dirty="0">
                <a:latin typeface="+mn-lt"/>
                <a:ea typeface="+mn-ea"/>
                <a:cs typeface="+mn-cs"/>
              </a:rPr>
              <a:t>图表表达信息</a:t>
            </a:r>
          </a:p>
        </p:txBody>
      </p:sp>
      <p:sp>
        <p:nvSpPr>
          <p:cNvPr id="23554" name="矩形 2"/>
          <p:cNvSpPr/>
          <p:nvPr/>
        </p:nvSpPr>
        <p:spPr>
          <a:xfrm>
            <a:off x="352425" y="868363"/>
            <a:ext cx="8439150" cy="12350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  <a:spcAft>
                <a:spcPts val="1000"/>
              </a:spcAft>
            </a:pPr>
            <a:r>
              <a:rPr lang="en-US" altLang="zh-CN" sz="2200" b="1" dirty="0">
                <a:latin typeface="微软雅黑" panose="020B0503020204020204" pitchFamily="34" charset="-122"/>
              </a:rPr>
              <a:t>      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小明每天乘坐公交车往返于家和学校之间。他早晨7:00乘坐</a:t>
            </a:r>
            <a:r>
              <a:rPr lang="en-US" altLang="zh-CN" sz="2000" b="1" dirty="0">
                <a:latin typeface="微软雅黑" panose="020B0503020204020204" pitchFamily="34" charset="-122"/>
              </a:rPr>
              <a:t>27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路车去学校，17:00左右放学回家。他觉得每天往返途中，公交车上并不拥挤。而妈妈8:00乘坐</a:t>
            </a:r>
            <a:r>
              <a:rPr lang="en-US" altLang="zh-CN" sz="2000" b="1" dirty="0">
                <a:latin typeface="微软雅黑" panose="020B0503020204020204" pitchFamily="34" charset="-122"/>
              </a:rPr>
              <a:t>49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路出发，18:00下班，她却总是抱怨乘车者太多。</a:t>
            </a:r>
          </a:p>
        </p:txBody>
      </p:sp>
      <p:pic>
        <p:nvPicPr>
          <p:cNvPr id="23555" name="图片 2" descr="图片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775" y="2254250"/>
            <a:ext cx="6496050" cy="39671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矩形 1"/>
          <p:cNvSpPr/>
          <p:nvPr/>
        </p:nvSpPr>
        <p:spPr>
          <a:xfrm>
            <a:off x="2825750" y="2447925"/>
            <a:ext cx="5708650" cy="18637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  <a:spcAft>
                <a:spcPts val="1000"/>
              </a:spcAft>
            </a:pPr>
            <a:r>
              <a:rPr lang="en-US" altLang="zh-CN" sz="2400" b="1" dirty="0">
                <a:latin typeface="Times New Roman" panose="02020603050405020304" pitchFamily="18" charset="0"/>
              </a:rPr>
              <a:t>        </a:t>
            </a:r>
            <a:r>
              <a:rPr lang="zh-CN" altLang="en-US" sz="2400" b="1" dirty="0">
                <a:latin typeface="Times New Roman" panose="02020603050405020304" pitchFamily="18" charset="0"/>
              </a:rPr>
              <a:t>以图形、图像和动画等方式更加直观生动地呈现数据及数据分析结果，揭示数据之间的关系、趋势和规律等的表达方式称为数据可视化表达。</a:t>
            </a:r>
          </a:p>
        </p:txBody>
      </p:sp>
      <p:sp>
        <p:nvSpPr>
          <p:cNvPr id="25602" name="矩形 2"/>
          <p:cNvSpPr/>
          <p:nvPr/>
        </p:nvSpPr>
        <p:spPr>
          <a:xfrm>
            <a:off x="3957638" y="1150938"/>
            <a:ext cx="4576762" cy="9842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</a:rPr>
              <a:t>数据可视化表达</a:t>
            </a:r>
            <a:endParaRPr lang="zh-CN" altLang="en-US" sz="4800" b="1" dirty="0">
              <a:latin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rgbClr val="D0CECE"/>
                </a:solidFill>
                <a:latin typeface="微软雅黑" panose="020B0503020204020204" pitchFamily="34" charset="-122"/>
              </a:rPr>
              <a:t>  shu ju ke shi hua biao da</a:t>
            </a:r>
          </a:p>
        </p:txBody>
      </p:sp>
      <p:sp>
        <p:nvSpPr>
          <p:cNvPr id="6" name="矩形 5"/>
          <p:cNvSpPr/>
          <p:nvPr/>
        </p:nvSpPr>
        <p:spPr>
          <a:xfrm>
            <a:off x="2908300" y="1150938"/>
            <a:ext cx="730250" cy="7493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4400" strike="noStrike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</a:t>
            </a:r>
            <a:endParaRPr lang="zh-CN" altLang="en-US" sz="4400" strike="noStrike" noProof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25604" name="图片 7"/>
          <p:cNvPicPr>
            <a:picLocks noChangeAspect="1"/>
          </p:cNvPicPr>
          <p:nvPr/>
        </p:nvPicPr>
        <p:blipFill>
          <a:blip r:embed="rId3"/>
          <a:srcRect l="79082" t="9775" r="5325" b="13045"/>
          <a:stretch>
            <a:fillRect/>
          </a:stretch>
        </p:blipFill>
        <p:spPr>
          <a:xfrm>
            <a:off x="-3175" y="-26987"/>
            <a:ext cx="2022475" cy="68929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1"/>
  <p:tag name="KSO_WM_UNIT_ID" val="diagram187_3*m_i*1_1"/>
  <p:tag name="KSO_WM_UNIT_CLEAR" val="1"/>
  <p:tag name="KSO_WM_UNIT_LAYERLEVEL" val="1_1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8"/>
  <p:tag name="KSO_WM_UNIT_ID" val="diagram187_3*m_i*1_8"/>
  <p:tag name="KSO_WM_UNIT_CLEAR" val="1"/>
  <p:tag name="KSO_WM_UNIT_LAYERLEVEL" val="1_1"/>
  <p:tag name="KSO_WM_UNIT_FILL_FORE_SCHEMECOLOR_INDEX" val="14"/>
  <p:tag name="KSO_WM_UNIT_FILL_TYPE" val="1"/>
  <p:tag name="KSO_WM_UNIT_LINE_FORE_SCHEMECOLOR_INDEX" val="13"/>
  <p:tag name="KSO_WM_UNIT_LINE_FILL_TYPE" val="2"/>
  <p:tag name="KSO_WM_UNIT_TEXT_FILL_FORE_SCHEMECOLOR_INDEX" val="2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9"/>
  <p:tag name="KSO_WM_UNIT_ID" val="diagram187_3*m_i*1_9"/>
  <p:tag name="KSO_WM_UNIT_CLEAR" val="1"/>
  <p:tag name="KSO_WM_UNIT_LAYERLEVEL" val="1_1"/>
  <p:tag name="KSO_WM_UNIT_LINE_FORE_SCHEMECOLOR_INDEX" val="13"/>
  <p:tag name="KSO_WM_UNIT_LINE_FILL_TYPE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5"/>
  <p:tag name="KSO_WM_UNIT_ID" val="diagram187_3*m_i*1_5"/>
  <p:tag name="KSO_WM_UNIT_CLEAR" val="1"/>
  <p:tag name="KSO_WM_UNIT_LAYERLEVEL" val="1_1"/>
  <p:tag name="KSO_WM_UNIT_FILL_FORE_SCHEMECOLOR_INDEX" val="13"/>
  <p:tag name="KSO_WM_UNIT_FILL_TYPE" val="1"/>
  <p:tag name="KSO_WM_UNIT_TEXT_FILL_FORE_SCHEMECOLOR_INDEX" val="2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6"/>
  <p:tag name="KSO_WM_UNIT_ID" val="diagram187_3*m_i*1_6"/>
  <p:tag name="KSO_WM_UNIT_CLEAR" val="1"/>
  <p:tag name="KSO_WM_UNIT_LAYERLEVEL" val="1_1"/>
  <p:tag name="KSO_WM_UNIT_LINE_FORE_SCHEMECOLOR_INDEX" val="13"/>
  <p:tag name="KSO_WM_UNIT_LINE_FILL_TYPE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3"/>
  <p:tag name="KSO_WM_UNIT_ID" val="diagram187_3*m_i*1_3"/>
  <p:tag name="KSO_WM_UNIT_CLEAR" val="1"/>
  <p:tag name="KSO_WM_UNIT_LAYERLEVEL" val="1_1"/>
  <p:tag name="KSO_WM_UNIT_FILL_FORE_SCHEMECOLOR_INDEX" val="13"/>
  <p:tag name="KSO_WM_UNIT_FILL_TYPE" val="1"/>
  <p:tag name="KSO_WM_UNIT_TEXT_FILL_FORE_SCHEMECOLOR_INDEX" val="2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4"/>
  <p:tag name="KSO_WM_UNIT_ID" val="diagram187_3*m_i*1_4"/>
  <p:tag name="KSO_WM_UNIT_CLEAR" val="1"/>
  <p:tag name="KSO_WM_UNIT_LAYERLEVEL" val="1_1"/>
  <p:tag name="KSO_WM_UNIT_LINE_FORE_SCHEMECOLOR_INDEX" val="13"/>
  <p:tag name="KSO_WM_UNIT_LINE_FILL_TYPE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h_f"/>
  <p:tag name="KSO_WM_UNIT_INDEX" val="1_1_1"/>
  <p:tag name="KSO_WM_UNIT_ID" val="diagram187_3*m_h_f*1_1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" val="INCIDIDUNT LABORE ET"/>
  <p:tag name="KSO_WM_UNIT_TEXT_FILL_FORE_SCHEMECOLOR_INDEX" val="13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2"/>
  <p:tag name="KSO_WM_UNIT_ID" val="diagram187_3*m_i*1_2"/>
  <p:tag name="KSO_WM_UNIT_CLEAR" val="1"/>
  <p:tag name="KSO_WM_UNIT_LAYERLEVEL" val="1_1"/>
  <p:tag name="KSO_WM_UNIT_LINE_FORE_SCHEMECOLOR_INDEX" val="13"/>
  <p:tag name="KSO_WM_UNIT_LINE_FILL_TYPE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h_f"/>
  <p:tag name="KSO_WM_UNIT_INDEX" val="1_2_1"/>
  <p:tag name="KSO_WM_UNIT_ID" val="diagram187_3*m_h_f*1_2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" val="INCIDIDUNT LABORE ET"/>
  <p:tag name="KSO_WM_UNIT_TEXT_FILL_FORE_SCHEMECOLOR_INDEX" val="13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h_f"/>
  <p:tag name="KSO_WM_UNIT_INDEX" val="1_4_1"/>
  <p:tag name="KSO_WM_UNIT_ID" val="diagram187_3*m_h_f*1_4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" val="INCIDIDUNT LABORE ET"/>
  <p:tag name="KSO_WM_UNIT_TEXT_FILL_FORE_SCHEMECOLOR_INDEX" val="13"/>
  <p:tag name="KSO_WM_UNIT_TEXT_FILL_TYP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10"/>
  <p:tag name="KSO_WM_UNIT_ID" val="diagram187_3*m_i*1_10"/>
  <p:tag name="KSO_WM_UNIT_CLEAR" val="1"/>
  <p:tag name="KSO_WM_UNIT_LAYERLEVEL" val="1_1"/>
  <p:tag name="KSO_WM_UNIT_FILL_FORE_SCHEMECOLOR_INDEX" val="13"/>
  <p:tag name="KSO_WM_UNIT_FILL_TYPE" val="1"/>
  <p:tag name="KSO_WM_UNIT_TEXT_FILL_FORE_SCHEMECOLOR_INDEX" val="2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11"/>
  <p:tag name="KSO_WM_UNIT_ID" val="diagram187_3*m_i*1_11"/>
  <p:tag name="KSO_WM_UNIT_CLEAR" val="1"/>
  <p:tag name="KSO_WM_UNIT_LAYERLEVEL" val="1_1"/>
  <p:tag name="KSO_WM_UNIT_FILL_FORE_SCHEMECOLOR_INDEX" val="14"/>
  <p:tag name="KSO_WM_UNIT_FILL_TYPE" val="1"/>
  <p:tag name="KSO_WM_UNIT_LINE_FORE_SCHEMECOLOR_INDEX" val="13"/>
  <p:tag name="KSO_WM_UNIT_LINE_FILL_TYPE" val="2"/>
  <p:tag name="KSO_WM_UNIT_TEXT_FILL_FORE_SCHEMECOLOR_INDEX" val="2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12"/>
  <p:tag name="KSO_WM_UNIT_ID" val="diagram187_3*m_i*1_12"/>
  <p:tag name="KSO_WM_UNIT_CLEAR" val="1"/>
  <p:tag name="KSO_WM_UNIT_LAYERLEVEL" val="1_1"/>
  <p:tag name="KSO_WM_UNIT_LINE_FORE_SCHEMECOLOR_INDEX" val="13"/>
  <p:tag name="KSO_WM_UNIT_LINE_FILL_TYPE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h_f"/>
  <p:tag name="KSO_WM_UNIT_INDEX" val="1_2_1"/>
  <p:tag name="KSO_WM_UNIT_ID" val="diagram187_3*m_h_f*1_2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" val="INCIDIDUNT LABORE ET"/>
  <p:tag name="KSO_WM_UNIT_TEXT_FILL_FORE_SCHEMECOLOR_INDEX" val="13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187"/>
  <p:tag name="KSO_WM_TAG_VERSION" val="1.0"/>
  <p:tag name="KSO_WM_BEAUTIFY_FLAG" val="#wm#"/>
  <p:tag name="KSO_WM_DIAGRAM_GROUP_CODE" val="m1-1"/>
  <p:tag name="KSO_WM_UNIT_TYPE" val="m_i"/>
  <p:tag name="KSO_WM_UNIT_INDEX" val="1_7"/>
  <p:tag name="KSO_WM_UNIT_ID" val="diagram187_3*m_i*1_7"/>
  <p:tag name="KSO_WM_UNIT_CLEAR" val="1"/>
  <p:tag name="KSO_WM_UNIT_LAYERLEVEL" val="1_1"/>
  <p:tag name="KSO_WM_UNIT_FILL_FORE_SCHEMECOLOR_INDEX" val="13"/>
  <p:tag name="KSO_WM_UNIT_FILL_TYPE" val="1"/>
  <p:tag name="KSO_WM_UNIT_TEXT_FILL_FORE_SCHEMECOLOR_INDEX" val="2"/>
  <p:tag name="KSO_WM_UNIT_TEXT_FILL_TYPE" val="1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常用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458</Words>
  <Application>Microsoft Office PowerPoint</Application>
  <PresentationFormat>全屏显示(4:3)</PresentationFormat>
  <Paragraphs>92</Paragraphs>
  <Slides>12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等线</vt:lpstr>
      <vt:lpstr>楷体</vt:lpstr>
      <vt:lpstr>宋体</vt:lpstr>
      <vt:lpstr>微软雅黑</vt:lpstr>
      <vt:lpstr>Arial</vt:lpstr>
      <vt:lpstr>Arial Black</vt:lpstr>
      <vt:lpstr>Calibri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hongming xu</cp:lastModifiedBy>
  <cp:revision>245</cp:revision>
  <dcterms:created xsi:type="dcterms:W3CDTF">2018-02-21T08:51:00Z</dcterms:created>
  <dcterms:modified xsi:type="dcterms:W3CDTF">2020-11-26T04:59:39Z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